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2618B-E3B3-4642-A71A-76E543BB0D53}" type="datetimeFigureOut">
              <a:rPr lang="en-US" smtClean="0"/>
              <a:t>1/30/2015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28FF9-88ED-4CA1-96FD-B4DC44B894C4}" type="slidenum">
              <a:rPr lang="en-US" smtClean="0"/>
              <a:t>‹#›</a:t>
            </a:fld>
            <a:endParaRPr lang="en-US"/>
          </a:p>
        </p:txBody>
      </p:sp>
    </p:spTree>
    <p:extLst>
      <p:ext uri="{BB962C8B-B14F-4D97-AF65-F5344CB8AC3E}">
        <p14:creationId xmlns:p14="http://schemas.microsoft.com/office/powerpoint/2010/main" val="48363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Vocab is under boxes – will appear with animations.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E7780E2-A6B3-47E7-958B-BD3435A0E86D}" type="slidenum">
              <a:rPr lang="en-US" smtClean="0"/>
              <a:pPr/>
              <a:t>2</a:t>
            </a:fld>
            <a:endParaRPr lang="en-US"/>
          </a:p>
        </p:txBody>
      </p:sp>
    </p:spTree>
    <p:extLst>
      <p:ext uri="{BB962C8B-B14F-4D97-AF65-F5344CB8AC3E}">
        <p14:creationId xmlns:p14="http://schemas.microsoft.com/office/powerpoint/2010/main" val="279061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38B91-6AB1-47C5-8CDC-BEB6D1B0F6A7}" type="datetimeFigureOut">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101095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38B91-6AB1-47C5-8CDC-BEB6D1B0F6A7}" type="datetimeFigureOut">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7897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38B91-6AB1-47C5-8CDC-BEB6D1B0F6A7}" type="datetimeFigureOut">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39811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38B91-6AB1-47C5-8CDC-BEB6D1B0F6A7}" type="datetimeFigureOut">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23086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38B91-6AB1-47C5-8CDC-BEB6D1B0F6A7}" type="datetimeFigureOut">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130327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38B91-6AB1-47C5-8CDC-BEB6D1B0F6A7}" type="datetimeFigureOut">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422299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38B91-6AB1-47C5-8CDC-BEB6D1B0F6A7}" type="datetimeFigureOut">
              <a:rPr lang="en-US" smtClean="0"/>
              <a:t>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306115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38B91-6AB1-47C5-8CDC-BEB6D1B0F6A7}" type="datetimeFigureOut">
              <a:rPr lang="en-US" smtClean="0"/>
              <a:t>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681243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38B91-6AB1-47C5-8CDC-BEB6D1B0F6A7}" type="datetimeFigureOut">
              <a:rPr lang="en-US" smtClean="0"/>
              <a:t>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194742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38B91-6AB1-47C5-8CDC-BEB6D1B0F6A7}" type="datetimeFigureOut">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265720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38B91-6AB1-47C5-8CDC-BEB6D1B0F6A7}" type="datetimeFigureOut">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A8E6-F5C5-436A-B4D7-13146C77DB69}" type="slidenum">
              <a:rPr lang="en-US" smtClean="0"/>
              <a:t>‹#›</a:t>
            </a:fld>
            <a:endParaRPr lang="en-US"/>
          </a:p>
        </p:txBody>
      </p:sp>
    </p:spTree>
    <p:extLst>
      <p:ext uri="{BB962C8B-B14F-4D97-AF65-F5344CB8AC3E}">
        <p14:creationId xmlns:p14="http://schemas.microsoft.com/office/powerpoint/2010/main" val="147387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38B91-6AB1-47C5-8CDC-BEB6D1B0F6A7}" type="datetimeFigureOut">
              <a:rPr lang="en-US" smtClean="0"/>
              <a:t>1/30/2015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5A8E6-F5C5-436A-B4D7-13146C77DB69}" type="slidenum">
              <a:rPr lang="en-US" smtClean="0"/>
              <a:t>‹#›</a:t>
            </a:fld>
            <a:endParaRPr lang="en-US"/>
          </a:p>
        </p:txBody>
      </p:sp>
    </p:spTree>
    <p:extLst>
      <p:ext uri="{BB962C8B-B14F-4D97-AF65-F5344CB8AC3E}">
        <p14:creationId xmlns:p14="http://schemas.microsoft.com/office/powerpoint/2010/main" val="316172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122363"/>
            <a:ext cx="12192000" cy="2387600"/>
          </a:xfrm>
        </p:spPr>
        <p:txBody>
          <a:bodyPr/>
          <a:lstStyle/>
          <a:p>
            <a:r>
              <a:rPr lang="en-US" b="1" dirty="0" err="1" smtClean="0"/>
              <a:t>Arme</a:t>
            </a:r>
            <a:r>
              <a:rPr lang="en-US" b="1" dirty="0" smtClean="0"/>
              <a:t> Anna </a:t>
            </a:r>
            <a:r>
              <a:rPr lang="en-US" b="1" dirty="0" err="1" smtClean="0"/>
              <a:t>Vokabeln</a:t>
            </a:r>
            <a:r>
              <a:rPr lang="en-US" b="1" dirty="0" smtClean="0"/>
              <a:t> &amp; </a:t>
            </a:r>
            <a:r>
              <a:rPr lang="en-US" b="1" dirty="0" err="1" smtClean="0"/>
              <a:t>Notizen</a:t>
            </a:r>
            <a:endParaRPr lang="en-US" b="1" dirty="0"/>
          </a:p>
        </p:txBody>
      </p:sp>
      <p:sp>
        <p:nvSpPr>
          <p:cNvPr id="3" name="Subtitle 2"/>
          <p:cNvSpPr>
            <a:spLocks noGrp="1"/>
          </p:cNvSpPr>
          <p:nvPr>
            <p:ph type="subTitle" idx="1"/>
          </p:nvPr>
        </p:nvSpPr>
        <p:spPr/>
        <p:txBody>
          <a:bodyPr/>
          <a:lstStyle/>
          <a:p>
            <a:r>
              <a:rPr lang="en-US" dirty="0" smtClean="0"/>
              <a:t>Please follow this format for your reading and vocabulary assignments. You can use them on your quizzes and book test.</a:t>
            </a:r>
            <a:endParaRPr lang="en-US" dirty="0"/>
          </a:p>
        </p:txBody>
      </p:sp>
    </p:spTree>
    <p:extLst>
      <p:ext uri="{BB962C8B-B14F-4D97-AF65-F5344CB8AC3E}">
        <p14:creationId xmlns:p14="http://schemas.microsoft.com/office/powerpoint/2010/main" val="2458460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44337855"/>
              </p:ext>
            </p:extLst>
          </p:nvPr>
        </p:nvGraphicFramePr>
        <p:xfrm>
          <a:off x="2684065" y="-3"/>
          <a:ext cx="9144000" cy="6858002"/>
        </p:xfrm>
        <a:graphic>
          <a:graphicData uri="http://schemas.openxmlformats.org/drawingml/2006/table">
            <a:tbl>
              <a:tblPr firstRow="1" bandRow="1">
                <a:tableStyleId>{BC89EF96-8CEA-46FF-86C4-4CE0E7609802}</a:tableStyleId>
              </a:tblPr>
              <a:tblGrid>
                <a:gridCol w="1143000"/>
                <a:gridCol w="4724400"/>
                <a:gridCol w="3276600"/>
              </a:tblGrid>
              <a:tr h="1090229">
                <a:tc>
                  <a:txBody>
                    <a:bodyPr/>
                    <a:lstStyle/>
                    <a:p>
                      <a:endParaRPr lang="de-AT" noProof="0" dirty="0"/>
                    </a:p>
                  </a:txBody>
                  <a:tcPr/>
                </a:tc>
                <a:tc gridSpan="2">
                  <a:txBody>
                    <a:bodyPr/>
                    <a:lstStyle/>
                    <a:p>
                      <a:pPr algn="ctr"/>
                      <a:endParaRPr lang="de-AT" sz="3200" noProof="0" dirty="0" smtClean="0"/>
                    </a:p>
                    <a:p>
                      <a:pPr algn="ctr"/>
                      <a:r>
                        <a:rPr lang="de-AT" sz="2800" noProof="0" dirty="0" smtClean="0"/>
                        <a:t>Arme</a:t>
                      </a:r>
                      <a:r>
                        <a:rPr lang="de-AT" sz="2800" baseline="0" noProof="0" dirty="0" smtClean="0"/>
                        <a:t> Anna</a:t>
                      </a:r>
                      <a:r>
                        <a:rPr lang="de-AT" sz="2800" noProof="0" dirty="0" smtClean="0"/>
                        <a:t> 20 Vokabeln &amp; 5 Fragen - Seiten 1-5</a:t>
                      </a:r>
                      <a:endParaRPr lang="de-AT" sz="2800" noProof="0" dirty="0" smtClean="0"/>
                    </a:p>
                  </a:txBody>
                  <a:tcPr anchor="b"/>
                </a:tc>
                <a:tc hMerge="1">
                  <a:txBody>
                    <a:bodyPr/>
                    <a:lstStyle/>
                    <a:p>
                      <a:endParaRPr lang="en-US"/>
                    </a:p>
                  </a:txBody>
                  <a:tcPr/>
                </a:tc>
              </a:tr>
              <a:tr h="493381">
                <a:tc>
                  <a:txBody>
                    <a:bodyPr/>
                    <a:lstStyle/>
                    <a:p>
                      <a:r>
                        <a:rPr lang="de-AT" sz="2400" noProof="0" dirty="0" smtClean="0"/>
                        <a:t>S.1</a:t>
                      </a:r>
                      <a:r>
                        <a:rPr lang="de-AT" sz="2400" baseline="0" noProof="0" dirty="0" smtClean="0"/>
                        <a:t>  A.1</a:t>
                      </a:r>
                      <a:endParaRPr lang="de-AT" sz="2400" noProof="0" dirty="0"/>
                    </a:p>
                  </a:txBody>
                  <a:tcPr>
                    <a:noFill/>
                  </a:tcPr>
                </a:tc>
                <a:tc>
                  <a:txBody>
                    <a:bodyPr/>
                    <a:lstStyle/>
                    <a:p>
                      <a:r>
                        <a:rPr lang="de-AT" sz="2400" u="none" noProof="0" dirty="0" smtClean="0"/>
                        <a:t>1.</a:t>
                      </a:r>
                      <a:r>
                        <a:rPr lang="de-AT" sz="2400" u="none" baseline="0" noProof="0" dirty="0" smtClean="0"/>
                        <a:t> ihrer – her</a:t>
                      </a:r>
                      <a:endParaRPr lang="de-AT" sz="2400" u="none" noProof="0" dirty="0"/>
                    </a:p>
                  </a:txBody>
                  <a:tcPr>
                    <a:lnR w="12700" cap="flat" cmpd="sng" algn="ctr">
                      <a:noFill/>
                      <a:prstDash val="solid"/>
                      <a:round/>
                      <a:headEnd type="none" w="med" len="med"/>
                      <a:tailEnd type="none" w="med" len="med"/>
                    </a:lnR>
                    <a:noFill/>
                  </a:tcPr>
                </a:tc>
                <a:tc>
                  <a:txBody>
                    <a:bodyPr/>
                    <a:lstStyle/>
                    <a:p>
                      <a:endParaRPr lang="de-AT" sz="2400" u="sng" noProof="0" dirty="0"/>
                    </a:p>
                  </a:txBody>
                  <a:tcPr>
                    <a:lnL w="12700" cap="flat" cmpd="sng" algn="ctr">
                      <a:noFill/>
                      <a:prstDash val="solid"/>
                      <a:round/>
                      <a:headEnd type="none" w="med" len="med"/>
                      <a:tailEnd type="none" w="med" len="med"/>
                    </a:lnL>
                    <a:noFill/>
                  </a:tcPr>
                </a:tc>
              </a:tr>
              <a:tr h="480984">
                <a:tc>
                  <a:txBody>
                    <a:bodyPr/>
                    <a:lstStyle/>
                    <a:p>
                      <a:r>
                        <a:rPr lang="de-AT" sz="2400" baseline="0" noProof="0" dirty="0" smtClean="0"/>
                        <a:t>S.1  A.1</a:t>
                      </a:r>
                      <a:endParaRPr lang="de-AT" sz="2400" noProof="0" dirty="0"/>
                    </a:p>
                  </a:txBody>
                  <a:tcPr/>
                </a:tc>
                <a:tc>
                  <a:txBody>
                    <a:bodyPr/>
                    <a:lstStyle/>
                    <a:p>
                      <a:r>
                        <a:rPr lang="de-AT" sz="2400" noProof="0" dirty="0" smtClean="0"/>
                        <a:t>2. die Freunde</a:t>
                      </a:r>
                      <a:r>
                        <a:rPr lang="de-AT" sz="2400" baseline="0" noProof="0" dirty="0" smtClean="0"/>
                        <a:t> – </a:t>
                      </a:r>
                      <a:r>
                        <a:rPr lang="de-AT" sz="2400" baseline="0" noProof="0" dirty="0" err="1" smtClean="0"/>
                        <a:t>friends</a:t>
                      </a:r>
                      <a:endParaRPr lang="de-AT" sz="2400" noProof="0" dirty="0"/>
                    </a:p>
                  </a:txBody>
                  <a:tcPr>
                    <a:lnR w="12700" cap="flat" cmpd="sng" algn="ctr">
                      <a:noFill/>
                      <a:prstDash val="solid"/>
                      <a:round/>
                      <a:headEnd type="none" w="med" len="med"/>
                      <a:tailEnd type="none" w="med" len="med"/>
                    </a:lnR>
                  </a:tcPr>
                </a:tc>
                <a:tc>
                  <a:txBody>
                    <a:bodyPr/>
                    <a:lstStyle/>
                    <a:p>
                      <a:endParaRPr lang="de-AT" sz="2400" noProof="0" dirty="0"/>
                    </a:p>
                  </a:txBody>
                  <a:tcPr>
                    <a:lnL w="12700" cap="flat" cmpd="sng" algn="ctr">
                      <a:noFill/>
                      <a:prstDash val="solid"/>
                      <a:round/>
                      <a:headEnd type="none" w="med" len="med"/>
                      <a:tailEnd type="none" w="med" len="med"/>
                    </a:lnL>
                  </a:tcPr>
                </a:tc>
              </a:tr>
              <a:tr h="480984">
                <a:tc>
                  <a:txBody>
                    <a:bodyPr/>
                    <a:lstStyle/>
                    <a:p>
                      <a:r>
                        <a:rPr lang="de-AT" sz="2400" noProof="0" dirty="0" smtClean="0"/>
                        <a:t>S.1</a:t>
                      </a:r>
                      <a:r>
                        <a:rPr lang="de-AT" sz="2400" baseline="0" noProof="0" dirty="0" smtClean="0"/>
                        <a:t>  A.2</a:t>
                      </a:r>
                      <a:endParaRPr lang="de-AT" sz="2400" noProof="0" dirty="0"/>
                    </a:p>
                  </a:txBody>
                  <a:tcPr>
                    <a:noFill/>
                  </a:tcPr>
                </a:tc>
                <a:tc>
                  <a:txBody>
                    <a:bodyPr/>
                    <a:lstStyle/>
                    <a:p>
                      <a:r>
                        <a:rPr lang="de-AT" sz="2400" noProof="0" dirty="0" smtClean="0"/>
                        <a:t>3. wohnt </a:t>
                      </a:r>
                      <a:r>
                        <a:rPr lang="de-AT" sz="2400" baseline="0" noProof="0" dirty="0" smtClean="0"/>
                        <a:t>– </a:t>
                      </a:r>
                      <a:r>
                        <a:rPr lang="de-AT" sz="2400" baseline="0" noProof="0" dirty="0" err="1" smtClean="0"/>
                        <a:t>lives</a:t>
                      </a:r>
                      <a:endParaRPr lang="de-AT" sz="2400" noProof="0" dirty="0"/>
                    </a:p>
                  </a:txBody>
                  <a:tcPr>
                    <a:lnR w="12700" cap="flat" cmpd="sng" algn="ctr">
                      <a:noFill/>
                      <a:prstDash val="solid"/>
                      <a:round/>
                      <a:headEnd type="none" w="med" len="med"/>
                      <a:tailEnd type="none" w="med" len="med"/>
                    </a:lnR>
                    <a:noFill/>
                  </a:tcPr>
                </a:tc>
                <a:tc>
                  <a:txBody>
                    <a:bodyPr/>
                    <a:lstStyle/>
                    <a:p>
                      <a:endParaRPr lang="de-AT" sz="2400" noProof="0" dirty="0"/>
                    </a:p>
                  </a:txBody>
                  <a:tcPr>
                    <a:lnL w="12700" cap="flat" cmpd="sng" algn="ctr">
                      <a:noFill/>
                      <a:prstDash val="solid"/>
                      <a:round/>
                      <a:headEnd type="none" w="med" len="med"/>
                      <a:tailEnd type="none" w="med" len="med"/>
                    </a:lnL>
                    <a:noFill/>
                  </a:tcPr>
                </a:tc>
              </a:tr>
              <a:tr h="4809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noProof="0" dirty="0" smtClean="0"/>
                        <a:t>S.1</a:t>
                      </a:r>
                      <a:r>
                        <a:rPr lang="de-AT" sz="2400" baseline="0" noProof="0" dirty="0" smtClean="0"/>
                        <a:t>  A.2</a:t>
                      </a:r>
                      <a:endParaRPr lang="de-AT" sz="2400" noProof="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noProof="0" dirty="0" smtClean="0"/>
                        <a:t>4. das Bundesland – a </a:t>
                      </a:r>
                      <a:r>
                        <a:rPr lang="de-AT" sz="2400" noProof="0" dirty="0" err="1" smtClean="0"/>
                        <a:t>state</a:t>
                      </a:r>
                      <a:r>
                        <a:rPr lang="de-AT" sz="2400" noProof="0" dirty="0" smtClean="0"/>
                        <a:t> </a:t>
                      </a:r>
                      <a:endParaRPr lang="de-AT" sz="2400" noProof="0" dirty="0" smtClean="0"/>
                    </a:p>
                  </a:txBody>
                  <a:tcPr>
                    <a:lnR w="12700" cap="flat" cmpd="sng" algn="ctr">
                      <a:noFill/>
                      <a:prstDash val="solid"/>
                      <a:round/>
                      <a:headEnd type="none" w="med" len="med"/>
                      <a:tailEnd type="none" w="med" len="med"/>
                    </a:lnR>
                  </a:tcPr>
                </a:tc>
                <a:tc>
                  <a:txBody>
                    <a:bodyPr/>
                    <a:lstStyle/>
                    <a:p>
                      <a:endParaRPr lang="de-AT" sz="2400" noProof="0" dirty="0"/>
                    </a:p>
                  </a:txBody>
                  <a:tcPr>
                    <a:lnL w="12700" cap="flat" cmpd="sng" algn="ctr">
                      <a:noFill/>
                      <a:prstDash val="solid"/>
                      <a:round/>
                      <a:headEnd type="none" w="med" len="med"/>
                      <a:tailEnd type="none" w="med" len="med"/>
                    </a:lnL>
                  </a:tcPr>
                </a:tc>
              </a:tr>
              <a:tr h="480984">
                <a:tc>
                  <a:txBody>
                    <a:bodyPr/>
                    <a:lstStyle/>
                    <a:p>
                      <a:r>
                        <a:rPr lang="de-AT" sz="2400" noProof="0" dirty="0" smtClean="0"/>
                        <a:t>S.1</a:t>
                      </a:r>
                      <a:r>
                        <a:rPr lang="de-AT" sz="2400" baseline="0" noProof="0" dirty="0" smtClean="0"/>
                        <a:t>  A.3</a:t>
                      </a:r>
                      <a:endParaRPr lang="de-AT" sz="2400" noProof="0" dirty="0"/>
                    </a:p>
                  </a:txBody>
                  <a:tcPr>
                    <a:noFill/>
                  </a:tcPr>
                </a:tc>
                <a:tc>
                  <a:txBody>
                    <a:bodyPr/>
                    <a:lstStyle/>
                    <a:p>
                      <a:r>
                        <a:rPr lang="de-AT" sz="2400" noProof="0" dirty="0" smtClean="0"/>
                        <a:t>5. der Stadt – </a:t>
                      </a:r>
                      <a:r>
                        <a:rPr lang="de-AT" sz="2400" noProof="0" dirty="0" err="1" smtClean="0"/>
                        <a:t>the</a:t>
                      </a:r>
                      <a:r>
                        <a:rPr lang="de-AT" sz="2400" noProof="0" dirty="0" smtClean="0"/>
                        <a:t> </a:t>
                      </a:r>
                      <a:r>
                        <a:rPr lang="de-AT" sz="2400" noProof="0" dirty="0" err="1" smtClean="0"/>
                        <a:t>city</a:t>
                      </a:r>
                      <a:endParaRPr lang="de-AT" sz="2400" noProof="0" dirty="0"/>
                    </a:p>
                  </a:txBody>
                  <a:tcPr>
                    <a:lnR w="12700" cap="flat" cmpd="sng" algn="ctr">
                      <a:noFill/>
                      <a:prstDash val="solid"/>
                      <a:round/>
                      <a:headEnd type="none" w="med" len="med"/>
                      <a:tailEnd type="none" w="med" len="med"/>
                    </a:lnR>
                    <a:noFill/>
                  </a:tcPr>
                </a:tc>
                <a:tc>
                  <a:txBody>
                    <a:bodyPr/>
                    <a:lstStyle/>
                    <a:p>
                      <a:endParaRPr lang="de-AT" sz="2400" noProof="0" dirty="0"/>
                    </a:p>
                  </a:txBody>
                  <a:tcPr>
                    <a:lnL w="12700" cap="flat" cmpd="sng" algn="ctr">
                      <a:noFill/>
                      <a:prstDash val="solid"/>
                      <a:round/>
                      <a:headEnd type="none" w="med" len="med"/>
                      <a:tailEnd type="none" w="med" len="med"/>
                    </a:lnL>
                    <a:noFill/>
                  </a:tcPr>
                </a:tc>
              </a:tr>
              <a:tr h="480984">
                <a:tc>
                  <a:txBody>
                    <a:bodyPr/>
                    <a:lstStyle/>
                    <a:p>
                      <a:r>
                        <a:rPr lang="de-AT" sz="2400" noProof="0" dirty="0" smtClean="0"/>
                        <a:t>S.1  A.4</a:t>
                      </a:r>
                      <a:endParaRPr lang="de-AT" sz="2400" noProof="0" dirty="0"/>
                    </a:p>
                  </a:txBody>
                  <a:tcPr/>
                </a:tc>
                <a:tc>
                  <a:txBody>
                    <a:bodyPr/>
                    <a:lstStyle/>
                    <a:p>
                      <a:r>
                        <a:rPr lang="de-AT" sz="2400" noProof="0" dirty="0" smtClean="0"/>
                        <a:t>6. der Mechaniker</a:t>
                      </a:r>
                      <a:r>
                        <a:rPr lang="de-AT" sz="2400" baseline="0" noProof="0" dirty="0" smtClean="0"/>
                        <a:t> – </a:t>
                      </a:r>
                      <a:r>
                        <a:rPr lang="de-AT" sz="2400" baseline="0" noProof="0" dirty="0" err="1" smtClean="0"/>
                        <a:t>mechanic</a:t>
                      </a:r>
                      <a:r>
                        <a:rPr lang="de-AT" sz="2400" baseline="0" noProof="0" dirty="0" smtClean="0"/>
                        <a:t> </a:t>
                      </a:r>
                      <a:endParaRPr lang="de-AT" sz="2400" noProof="0" dirty="0"/>
                    </a:p>
                  </a:txBody>
                  <a:tcPr>
                    <a:lnR w="12700" cap="flat" cmpd="sng" algn="ctr">
                      <a:noFill/>
                      <a:prstDash val="solid"/>
                      <a:round/>
                      <a:headEnd type="none" w="med" len="med"/>
                      <a:tailEnd type="none" w="med" len="med"/>
                    </a:lnR>
                  </a:tcPr>
                </a:tc>
                <a:tc>
                  <a:txBody>
                    <a:bodyPr/>
                    <a:lstStyle/>
                    <a:p>
                      <a:endParaRPr lang="de-AT" sz="2400" noProof="0" dirty="0"/>
                    </a:p>
                  </a:txBody>
                  <a:tcPr>
                    <a:lnL w="12700" cap="flat" cmpd="sng" algn="ctr">
                      <a:noFill/>
                      <a:prstDash val="solid"/>
                      <a:round/>
                      <a:headEnd type="none" w="med" len="med"/>
                      <a:tailEnd type="none" w="med" len="med"/>
                    </a:lnL>
                  </a:tcPr>
                </a:tc>
              </a:tr>
              <a:tr h="480984">
                <a:tc>
                  <a:txBody>
                    <a:bodyPr/>
                    <a:lstStyle/>
                    <a:p>
                      <a:r>
                        <a:rPr lang="de-AT" sz="2400" noProof="0" dirty="0" smtClean="0"/>
                        <a:t>S.1  A.4</a:t>
                      </a:r>
                      <a:endParaRPr lang="de-AT" sz="2400" noProof="0" dirty="0"/>
                    </a:p>
                  </a:txBody>
                  <a:tcPr>
                    <a:noFill/>
                  </a:tcPr>
                </a:tc>
                <a:tc>
                  <a:txBody>
                    <a:bodyPr/>
                    <a:lstStyle/>
                    <a:p>
                      <a:r>
                        <a:rPr lang="de-AT" sz="2400" noProof="0" dirty="0" smtClean="0"/>
                        <a:t>7. arbeitet</a:t>
                      </a:r>
                      <a:r>
                        <a:rPr lang="de-AT" sz="2400" baseline="0" noProof="0" dirty="0" smtClean="0"/>
                        <a:t> – </a:t>
                      </a:r>
                      <a:r>
                        <a:rPr lang="de-AT" sz="2400" baseline="0" noProof="0" dirty="0" err="1" smtClean="0"/>
                        <a:t>works</a:t>
                      </a:r>
                      <a:r>
                        <a:rPr lang="de-AT" sz="2400" baseline="0" noProof="0" dirty="0" smtClean="0"/>
                        <a:t> </a:t>
                      </a:r>
                      <a:endParaRPr lang="de-AT" sz="2400" noProof="0" dirty="0"/>
                    </a:p>
                  </a:txBody>
                  <a:tcPr>
                    <a:lnR w="12700" cap="flat" cmpd="sng" algn="ctr">
                      <a:noFill/>
                      <a:prstDash val="solid"/>
                      <a:round/>
                      <a:headEnd type="none" w="med" len="med"/>
                      <a:tailEnd type="none" w="med" len="med"/>
                    </a:lnR>
                    <a:noFill/>
                  </a:tcPr>
                </a:tc>
                <a:tc>
                  <a:txBody>
                    <a:bodyPr/>
                    <a:lstStyle/>
                    <a:p>
                      <a:endParaRPr lang="de-AT" sz="2400" noProof="0" dirty="0"/>
                    </a:p>
                  </a:txBody>
                  <a:tcPr>
                    <a:lnL w="12700" cap="flat" cmpd="sng" algn="ctr">
                      <a:noFill/>
                      <a:prstDash val="solid"/>
                      <a:round/>
                      <a:headEnd type="none" w="med" len="med"/>
                      <a:tailEnd type="none" w="med" len="med"/>
                    </a:lnL>
                    <a:noFill/>
                  </a:tcPr>
                </a:tc>
              </a:tr>
              <a:tr h="480984">
                <a:tc>
                  <a:txBody>
                    <a:bodyPr/>
                    <a:lstStyle/>
                    <a:p>
                      <a:r>
                        <a:rPr lang="de-AT" sz="2400" noProof="0" dirty="0" smtClean="0"/>
                        <a:t>S.1  A.4</a:t>
                      </a:r>
                      <a:endParaRPr lang="de-AT" sz="2400" noProof="0" dirty="0"/>
                    </a:p>
                  </a:txBody>
                  <a:tcP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400" noProof="0" dirty="0" smtClean="0"/>
                        <a:t>8. das Krankenhaus – </a:t>
                      </a:r>
                      <a:r>
                        <a:rPr lang="de-AT" sz="2400" noProof="0" dirty="0" err="1" smtClean="0"/>
                        <a:t>hospital</a:t>
                      </a:r>
                      <a:r>
                        <a:rPr lang="de-AT" sz="2400" baseline="0" noProof="0" dirty="0" smtClean="0"/>
                        <a:t> </a:t>
                      </a:r>
                      <a:endParaRPr lang="de-AT" sz="2400" noProof="0" dirty="0" smtClean="0"/>
                    </a:p>
                  </a:txBody>
                  <a:tcPr>
                    <a:noFill/>
                  </a:tcPr>
                </a:tc>
                <a:tc hMerge="1">
                  <a:txBody>
                    <a:bodyPr/>
                    <a:lstStyle/>
                    <a:p>
                      <a:endParaRPr lang="en-US"/>
                    </a:p>
                  </a:txBody>
                  <a:tcPr/>
                </a:tc>
              </a:tr>
              <a:tr h="480984">
                <a:tc>
                  <a:txBody>
                    <a:bodyPr/>
                    <a:lstStyle/>
                    <a:p>
                      <a:r>
                        <a:rPr lang="de-AT" sz="2400" noProof="0" dirty="0" smtClean="0"/>
                        <a:t>S.2  A.1</a:t>
                      </a:r>
                      <a:endParaRPr lang="de-AT" sz="2400" noProof="0" dirty="0"/>
                    </a:p>
                  </a:txBody>
                  <a:tcPr>
                    <a:noFill/>
                  </a:tcPr>
                </a:tc>
                <a:tc gridSpan="2">
                  <a:txBody>
                    <a:bodyPr/>
                    <a:lstStyle/>
                    <a:p>
                      <a:r>
                        <a:rPr lang="de-AT" sz="2400" noProof="0" dirty="0" smtClean="0"/>
                        <a:t>9. die Sekretärin – </a:t>
                      </a:r>
                      <a:r>
                        <a:rPr lang="de-AT" sz="2400" noProof="0" dirty="0" err="1" smtClean="0"/>
                        <a:t>secretary</a:t>
                      </a:r>
                      <a:r>
                        <a:rPr lang="de-AT" sz="2400" noProof="0" dirty="0" smtClean="0"/>
                        <a:t> </a:t>
                      </a:r>
                      <a:endParaRPr lang="de-AT" sz="2400" noProof="0" dirty="0"/>
                    </a:p>
                  </a:txBody>
                  <a:tcPr>
                    <a:noFill/>
                  </a:tcPr>
                </a:tc>
                <a:tc hMerge="1">
                  <a:txBody>
                    <a:bodyPr/>
                    <a:lstStyle/>
                    <a:p>
                      <a:endParaRPr lang="en-US"/>
                    </a:p>
                  </a:txBody>
                  <a:tcPr/>
                </a:tc>
              </a:tr>
              <a:tr h="480984">
                <a:tc>
                  <a:txBody>
                    <a:bodyPr/>
                    <a:lstStyle/>
                    <a:p>
                      <a:endParaRPr lang="de-AT" noProof="0" dirty="0"/>
                    </a:p>
                  </a:txBody>
                  <a:tcPr>
                    <a:noFill/>
                  </a:tcPr>
                </a:tc>
                <a:tc gridSpan="2">
                  <a:txBody>
                    <a:bodyPr/>
                    <a:lstStyle/>
                    <a:p>
                      <a:endParaRPr lang="de-AT" sz="2400" noProof="0" dirty="0"/>
                    </a:p>
                  </a:txBody>
                  <a:tcPr>
                    <a:noFill/>
                  </a:tcPr>
                </a:tc>
                <a:tc hMerge="1">
                  <a:txBody>
                    <a:bodyPr/>
                    <a:lstStyle/>
                    <a:p>
                      <a:endParaRPr lang="en-US"/>
                    </a:p>
                  </a:txBody>
                  <a:tcPr/>
                </a:tc>
              </a:tr>
              <a:tr h="480984">
                <a:tc>
                  <a:txBody>
                    <a:bodyPr/>
                    <a:lstStyle/>
                    <a:p>
                      <a:endParaRPr lang="de-AT" noProof="0" dirty="0"/>
                    </a:p>
                  </a:txBody>
                  <a:tcPr>
                    <a:noFill/>
                  </a:tcPr>
                </a:tc>
                <a:tc gridSpan="2">
                  <a:txBody>
                    <a:bodyPr/>
                    <a:lstStyle/>
                    <a:p>
                      <a:endParaRPr lang="de-AT" sz="2400" noProof="0" dirty="0"/>
                    </a:p>
                  </a:txBody>
                  <a:tcPr>
                    <a:noFill/>
                  </a:tcPr>
                </a:tc>
                <a:tc hMerge="1">
                  <a:txBody>
                    <a:bodyPr/>
                    <a:lstStyle/>
                    <a:p>
                      <a:endParaRPr lang="en-US"/>
                    </a:p>
                  </a:txBody>
                  <a:tcPr/>
                </a:tc>
              </a:tr>
              <a:tr h="464552">
                <a:tc>
                  <a:txBody>
                    <a:bodyPr/>
                    <a:lstStyle/>
                    <a:p>
                      <a:endParaRPr lang="de-AT" noProof="0" dirty="0"/>
                    </a:p>
                  </a:txBody>
                  <a:tcPr>
                    <a:noFill/>
                  </a:tcPr>
                </a:tc>
                <a:tc gridSpan="2">
                  <a:txBody>
                    <a:bodyPr/>
                    <a:lstStyle/>
                    <a:p>
                      <a:endParaRPr lang="de-AT" sz="2400" noProof="0" dirty="0"/>
                    </a:p>
                  </a:txBody>
                  <a:tcPr>
                    <a:noFill/>
                  </a:tcPr>
                </a:tc>
                <a:tc hMerge="1">
                  <a:txBody>
                    <a:bodyPr/>
                    <a:lstStyle/>
                    <a:p>
                      <a:endParaRPr lang="en-US"/>
                    </a:p>
                  </a:txBody>
                  <a:tcPr/>
                </a:tc>
              </a:tr>
            </a:tbl>
          </a:graphicData>
        </a:graphic>
      </p:graphicFrame>
      <p:sp>
        <p:nvSpPr>
          <p:cNvPr id="8" name="Oval 7"/>
          <p:cNvSpPr/>
          <p:nvPr/>
        </p:nvSpPr>
        <p:spPr>
          <a:xfrm>
            <a:off x="2988865" y="609600"/>
            <a:ext cx="381000" cy="3810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88865" y="5943600"/>
            <a:ext cx="381000" cy="3810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989865" y="3"/>
            <a:ext cx="838200" cy="646331"/>
          </a:xfrm>
          <a:prstGeom prst="rect">
            <a:avLst/>
          </a:prstGeom>
          <a:noFill/>
        </p:spPr>
        <p:txBody>
          <a:bodyPr wrap="square" rtlCol="0">
            <a:spAutoFit/>
          </a:bodyPr>
          <a:lstStyle/>
          <a:p>
            <a:pPr algn="ctr"/>
            <a:r>
              <a:rPr lang="en-US" dirty="0"/>
              <a:t>Name</a:t>
            </a:r>
          </a:p>
          <a:p>
            <a:pPr algn="ctr"/>
            <a:r>
              <a:rPr lang="en-US" dirty="0"/>
              <a:t>Datum</a:t>
            </a:r>
          </a:p>
        </p:txBody>
      </p:sp>
      <p:sp>
        <p:nvSpPr>
          <p:cNvPr id="11" name="TextBox 10"/>
          <p:cNvSpPr txBox="1"/>
          <p:nvPr/>
        </p:nvSpPr>
        <p:spPr>
          <a:xfrm>
            <a:off x="9630354" y="1447800"/>
            <a:ext cx="2322184" cy="1754326"/>
          </a:xfrm>
          <a:prstGeom prst="rect">
            <a:avLst/>
          </a:prstGeom>
          <a:noFill/>
        </p:spPr>
        <p:txBody>
          <a:bodyPr wrap="square" rtlCol="0">
            <a:spAutoFit/>
          </a:bodyPr>
          <a:lstStyle/>
          <a:p>
            <a:pPr marL="285750" indent="-285750">
              <a:buFont typeface="Arial" panose="020B0604020202020204" pitchFamily="34" charset="0"/>
              <a:buChar char="•"/>
            </a:pPr>
            <a:r>
              <a:rPr lang="de-DE" dirty="0" smtClean="0"/>
              <a:t>Anna </a:t>
            </a:r>
            <a:r>
              <a:rPr lang="de-DE" dirty="0" smtClean="0">
                <a:sym typeface="Wingdings" panose="05000000000000000000" pitchFamily="2" charset="2"/>
              </a:rPr>
              <a:t> 16</a:t>
            </a:r>
          </a:p>
          <a:p>
            <a:pPr marL="285750" indent="-285750">
              <a:buFont typeface="Arial" panose="020B0604020202020204" pitchFamily="34" charset="0"/>
              <a:buChar char="•"/>
            </a:pPr>
            <a:r>
              <a:rPr lang="de-DE" dirty="0" smtClean="0">
                <a:sym typeface="Wingdings" panose="05000000000000000000" pitchFamily="2" charset="2"/>
              </a:rPr>
              <a:t>Braune Haare</a:t>
            </a:r>
          </a:p>
          <a:p>
            <a:pPr marL="285750" indent="-285750">
              <a:buFont typeface="Arial" panose="020B0604020202020204" pitchFamily="34" charset="0"/>
              <a:buChar char="•"/>
            </a:pPr>
            <a:r>
              <a:rPr lang="de-DE" dirty="0" smtClean="0">
                <a:sym typeface="Wingdings" panose="05000000000000000000" pitchFamily="2" charset="2"/>
              </a:rPr>
              <a:t>Blaue Augen</a:t>
            </a:r>
          </a:p>
          <a:p>
            <a:pPr marL="285750" indent="-285750">
              <a:buFont typeface="Arial" panose="020B0604020202020204" pitchFamily="34" charset="0"/>
              <a:buChar char="•"/>
            </a:pPr>
            <a:r>
              <a:rPr lang="de-DE" dirty="0" err="1" smtClean="0">
                <a:sym typeface="Wingdings" panose="05000000000000000000" pitchFamily="2" charset="2"/>
              </a:rPr>
              <a:t>Poquoson</a:t>
            </a:r>
            <a:r>
              <a:rPr lang="de-DE" dirty="0" smtClean="0">
                <a:sym typeface="Wingdings" panose="05000000000000000000" pitchFamily="2" charset="2"/>
              </a:rPr>
              <a:t>, VA</a:t>
            </a:r>
          </a:p>
          <a:p>
            <a:pPr marL="285750" indent="-285750">
              <a:buFont typeface="Arial" panose="020B0604020202020204" pitchFamily="34" charset="0"/>
              <a:buChar char="•"/>
            </a:pPr>
            <a:r>
              <a:rPr lang="de-DE" dirty="0" smtClean="0">
                <a:sym typeface="Wingdings" panose="05000000000000000000" pitchFamily="2" charset="2"/>
              </a:rPr>
              <a:t>Der 10 Klasse</a:t>
            </a:r>
          </a:p>
          <a:p>
            <a:pPr marL="285750" indent="-285750">
              <a:buFont typeface="Arial" panose="020B0604020202020204" pitchFamily="34" charset="0"/>
              <a:buChar char="•"/>
            </a:pPr>
            <a:endParaRPr lang="de-DE" dirty="0"/>
          </a:p>
        </p:txBody>
      </p:sp>
      <p:pic>
        <p:nvPicPr>
          <p:cNvPr id="4" name="Picture 3"/>
          <p:cNvPicPr>
            <a:picLocks noChangeAspect="1"/>
          </p:cNvPicPr>
          <p:nvPr/>
        </p:nvPicPr>
        <p:blipFill>
          <a:blip r:embed="rId3"/>
          <a:stretch>
            <a:fillRect/>
          </a:stretch>
        </p:blipFill>
        <p:spPr>
          <a:xfrm>
            <a:off x="8780066" y="1229790"/>
            <a:ext cx="850289" cy="1709711"/>
          </a:xfrm>
          <a:prstGeom prst="rect">
            <a:avLst/>
          </a:prstGeom>
        </p:spPr>
      </p:pic>
      <p:sp>
        <p:nvSpPr>
          <p:cNvPr id="10" name="TextBox 9"/>
          <p:cNvSpPr txBox="1"/>
          <p:nvPr/>
        </p:nvSpPr>
        <p:spPr>
          <a:xfrm rot="19200285">
            <a:off x="2713024" y="177195"/>
            <a:ext cx="685800" cy="369332"/>
          </a:xfrm>
          <a:prstGeom prst="rect">
            <a:avLst/>
          </a:prstGeom>
          <a:noFill/>
        </p:spPr>
        <p:txBody>
          <a:bodyPr wrap="square" rtlCol="0">
            <a:spAutoFit/>
          </a:bodyPr>
          <a:lstStyle/>
          <a:p>
            <a:r>
              <a:rPr lang="de-AT" dirty="0" smtClean="0"/>
              <a:t>Seite</a:t>
            </a:r>
            <a:endParaRPr lang="de-AT" dirty="0"/>
          </a:p>
        </p:txBody>
      </p:sp>
      <p:sp>
        <p:nvSpPr>
          <p:cNvPr id="14" name="TextBox 13"/>
          <p:cNvSpPr txBox="1"/>
          <p:nvPr/>
        </p:nvSpPr>
        <p:spPr>
          <a:xfrm rot="19200285">
            <a:off x="3231469" y="385236"/>
            <a:ext cx="868885" cy="369332"/>
          </a:xfrm>
          <a:prstGeom prst="rect">
            <a:avLst/>
          </a:prstGeom>
          <a:noFill/>
        </p:spPr>
        <p:txBody>
          <a:bodyPr wrap="square" rtlCol="0">
            <a:spAutoFit/>
          </a:bodyPr>
          <a:lstStyle/>
          <a:p>
            <a:r>
              <a:rPr lang="de-DE" dirty="0" smtClean="0"/>
              <a:t>Absatz</a:t>
            </a:r>
            <a:endParaRPr lang="de-DE" dirty="0"/>
          </a:p>
        </p:txBody>
      </p:sp>
      <p:sp>
        <p:nvSpPr>
          <p:cNvPr id="3" name="Cloud Callout 2"/>
          <p:cNvSpPr/>
          <p:nvPr/>
        </p:nvSpPr>
        <p:spPr>
          <a:xfrm>
            <a:off x="10117397" y="1125016"/>
            <a:ext cx="1482068" cy="398985"/>
          </a:xfrm>
          <a:prstGeom prst="cloudCallout">
            <a:avLst>
              <a:gd name="adj1" fmla="val -97675"/>
              <a:gd name="adj2" fmla="val -1225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ysClr val="windowText" lastClr="000000"/>
                </a:solidFill>
              </a:rPr>
              <a:t>Probleme</a:t>
            </a:r>
            <a:r>
              <a:rPr lang="en-US" sz="1400" dirty="0">
                <a:solidFill>
                  <a:sysClr val="windowText" lastClr="000000"/>
                </a:solidFill>
              </a:rPr>
              <a:t>!</a:t>
            </a:r>
            <a:r>
              <a:rPr lang="en-US" sz="1400" dirty="0">
                <a:solidFill>
                  <a:sysClr val="windowText" lastClr="000000"/>
                </a:solidFill>
                <a:sym typeface="Wingdings" panose="05000000000000000000" pitchFamily="2" charset="2"/>
              </a:rPr>
              <a:t> </a:t>
            </a:r>
            <a:endParaRPr lang="en-US" sz="1400" dirty="0">
              <a:solidFill>
                <a:sysClr val="windowText" lastClr="000000"/>
              </a:solidFill>
            </a:endParaRPr>
          </a:p>
        </p:txBody>
      </p:sp>
      <p:sp>
        <p:nvSpPr>
          <p:cNvPr id="15" name="TextBox 14"/>
          <p:cNvSpPr txBox="1"/>
          <p:nvPr/>
        </p:nvSpPr>
        <p:spPr>
          <a:xfrm>
            <a:off x="9188916" y="3181892"/>
            <a:ext cx="3077921" cy="1477328"/>
          </a:xfrm>
          <a:prstGeom prst="rect">
            <a:avLst/>
          </a:prstGeom>
          <a:noFill/>
        </p:spPr>
        <p:txBody>
          <a:bodyPr wrap="square" rtlCol="0">
            <a:spAutoFit/>
          </a:bodyPr>
          <a:lstStyle/>
          <a:p>
            <a:pPr marL="285750" indent="-285750">
              <a:buFont typeface="Arial" panose="020B0604020202020204" pitchFamily="34" charset="0"/>
              <a:buChar char="•"/>
            </a:pPr>
            <a:r>
              <a:rPr lang="de-DE" dirty="0" smtClean="0"/>
              <a:t>Vater </a:t>
            </a:r>
            <a:r>
              <a:rPr lang="de-DE" dirty="0" smtClean="0">
                <a:sym typeface="Wingdings" panose="05000000000000000000" pitchFamily="2" charset="2"/>
              </a:rPr>
              <a:t> Robert</a:t>
            </a:r>
          </a:p>
          <a:p>
            <a:pPr marL="285750" indent="-285750">
              <a:buFont typeface="Arial" panose="020B0604020202020204" pitchFamily="34" charset="0"/>
              <a:buChar char="•"/>
            </a:pPr>
            <a:r>
              <a:rPr lang="de-DE" dirty="0" smtClean="0">
                <a:sym typeface="Wingdings" panose="05000000000000000000" pitchFamily="2" charset="2"/>
              </a:rPr>
              <a:t>Mechaniker</a:t>
            </a:r>
          </a:p>
          <a:p>
            <a:pPr marL="285750" indent="-285750">
              <a:buFont typeface="Arial" panose="020B0604020202020204" pitchFamily="34" charset="0"/>
              <a:buChar char="•"/>
            </a:pPr>
            <a:r>
              <a:rPr lang="de-DE" dirty="0" smtClean="0">
                <a:sym typeface="Wingdings" panose="05000000000000000000" pitchFamily="2" charset="2"/>
              </a:rPr>
              <a:t>Mutter  Ellen</a:t>
            </a:r>
          </a:p>
          <a:p>
            <a:pPr marL="285750" indent="-285750">
              <a:buFont typeface="Arial" panose="020B0604020202020204" pitchFamily="34" charset="0"/>
              <a:buChar char="•"/>
            </a:pPr>
            <a:r>
              <a:rPr lang="de-DE" dirty="0" smtClean="0">
                <a:sym typeface="Wingdings" panose="05000000000000000000" pitchFamily="2" charset="2"/>
              </a:rPr>
              <a:t>Krankenhaus Sekretärin</a:t>
            </a:r>
          </a:p>
          <a:p>
            <a:pPr marL="285750" indent="-285750">
              <a:buFont typeface="Arial" panose="020B0604020202020204" pitchFamily="34" charset="0"/>
              <a:buChar char="•"/>
            </a:pPr>
            <a:endParaRPr lang="de-DE" dirty="0"/>
          </a:p>
        </p:txBody>
      </p:sp>
      <p:pic>
        <p:nvPicPr>
          <p:cNvPr id="1026" name="Picture 2" descr="http://stickfamilyfiguresdecals.com/images/LADY%20RIBBED%20DRES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0945" y="3122474"/>
            <a:ext cx="702520" cy="14050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lipartbest.com/cliparts/dT6/ee9/dT6ee9RL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02894" y="4957508"/>
            <a:ext cx="588297" cy="11765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6"/>
          <a:stretch>
            <a:fillRect/>
          </a:stretch>
        </p:blipFill>
        <p:spPr>
          <a:xfrm>
            <a:off x="7730047" y="4805434"/>
            <a:ext cx="777756" cy="1328667"/>
          </a:xfrm>
          <a:prstGeom prst="rect">
            <a:avLst/>
          </a:prstGeom>
        </p:spPr>
      </p:pic>
      <p:sp>
        <p:nvSpPr>
          <p:cNvPr id="21" name="TextBox 20"/>
          <p:cNvSpPr txBox="1"/>
          <p:nvPr/>
        </p:nvSpPr>
        <p:spPr>
          <a:xfrm>
            <a:off x="9205210" y="5084138"/>
            <a:ext cx="2594689" cy="923330"/>
          </a:xfrm>
          <a:prstGeom prst="rect">
            <a:avLst/>
          </a:prstGeom>
          <a:noFill/>
        </p:spPr>
        <p:txBody>
          <a:bodyPr wrap="square" rtlCol="0">
            <a:spAutoFit/>
          </a:bodyPr>
          <a:lstStyle/>
          <a:p>
            <a:pPr marL="285750" indent="-285750">
              <a:buFont typeface="Arial" panose="020B0604020202020204" pitchFamily="34" charset="0"/>
              <a:buChar char="•"/>
            </a:pPr>
            <a:r>
              <a:rPr lang="de-DE" dirty="0" smtClean="0"/>
              <a:t>Bruder </a:t>
            </a:r>
            <a:r>
              <a:rPr lang="de-DE" dirty="0" smtClean="0">
                <a:sym typeface="Wingdings" panose="05000000000000000000" pitchFamily="2" charset="2"/>
              </a:rPr>
              <a:t> Don 14</a:t>
            </a:r>
          </a:p>
          <a:p>
            <a:pPr marL="285750" indent="-285750">
              <a:buFont typeface="Arial" panose="020B0604020202020204" pitchFamily="34" charset="0"/>
              <a:buChar char="•"/>
            </a:pPr>
            <a:r>
              <a:rPr lang="de-DE" dirty="0" smtClean="0">
                <a:sym typeface="Wingdings" panose="05000000000000000000" pitchFamily="2" charset="2"/>
              </a:rPr>
              <a:t>Schwester  Patty 11</a:t>
            </a:r>
          </a:p>
          <a:p>
            <a:pPr marL="285750" indent="-285750">
              <a:buFont typeface="Arial" panose="020B0604020202020204" pitchFamily="34" charset="0"/>
              <a:buChar char="•"/>
            </a:pPr>
            <a:endParaRPr lang="de-DE" dirty="0"/>
          </a:p>
        </p:txBody>
      </p:sp>
      <p:pic>
        <p:nvPicPr>
          <p:cNvPr id="1034" name="Picture 10" descr="http://stickfamilyfiguresdecals.com/images/MAN%20ti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65666" y="3069108"/>
            <a:ext cx="737227" cy="1458406"/>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a:xfrm>
            <a:off x="2912665" y="618593"/>
            <a:ext cx="0" cy="59161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3591386" y="785484"/>
            <a:ext cx="4010" cy="38099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0" y="-2"/>
            <a:ext cx="2660520" cy="6894195"/>
          </a:xfrm>
          <a:prstGeom prst="rect">
            <a:avLst/>
          </a:prstGeom>
          <a:noFill/>
        </p:spPr>
        <p:txBody>
          <a:bodyPr wrap="square" rtlCol="0">
            <a:spAutoFit/>
          </a:bodyPr>
          <a:lstStyle/>
          <a:p>
            <a:pPr algn="ctr"/>
            <a:r>
              <a:rPr lang="en-US" sz="1700" dirty="0" smtClean="0"/>
              <a:t>Use this as a guide to create your own vocab sheets in </a:t>
            </a:r>
            <a:r>
              <a:rPr lang="en-US" sz="1700" dirty="0" err="1" smtClean="0"/>
              <a:t>Arme</a:t>
            </a:r>
            <a:r>
              <a:rPr lang="en-US" sz="1700" dirty="0" smtClean="0"/>
              <a:t> Anna. You need to find at least 20 words for each reading assignment that you don’t know and write them down along with the page (</a:t>
            </a:r>
            <a:r>
              <a:rPr lang="en-US" sz="1700" dirty="0" err="1" smtClean="0"/>
              <a:t>Seite</a:t>
            </a:r>
            <a:r>
              <a:rPr lang="en-US" sz="1700" dirty="0" smtClean="0"/>
              <a:t>) and paragraph (</a:t>
            </a:r>
            <a:r>
              <a:rPr lang="en-US" sz="1700" dirty="0" err="1" smtClean="0"/>
              <a:t>Absatz</a:t>
            </a:r>
            <a:r>
              <a:rPr lang="en-US" sz="1700" dirty="0" smtClean="0"/>
              <a:t>) you found them in. </a:t>
            </a:r>
          </a:p>
          <a:p>
            <a:pPr algn="ctr"/>
            <a:endParaRPr lang="en-US" sz="1700" dirty="0"/>
          </a:p>
          <a:p>
            <a:pPr algn="ctr"/>
            <a:r>
              <a:rPr lang="en-US" sz="1700" dirty="0" smtClean="0"/>
              <a:t>You’ll also need to add simple pictures to the right side of your paper illustrating what has happened in the story as you read. You can add simple and helpful notes to these pictures.</a:t>
            </a:r>
          </a:p>
          <a:p>
            <a:pPr algn="ctr"/>
            <a:endParaRPr lang="en-US" sz="1700" dirty="0"/>
          </a:p>
          <a:p>
            <a:pPr algn="ctr"/>
            <a:r>
              <a:rPr lang="en-US" sz="1700" dirty="0" smtClean="0"/>
              <a:t>You need to write 5 questions about the story after you finish your vocab. You do not need to answer them.  </a:t>
            </a:r>
          </a:p>
        </p:txBody>
      </p:sp>
    </p:spTree>
    <p:extLst>
      <p:ext uri="{BB962C8B-B14F-4D97-AF65-F5344CB8AC3E}">
        <p14:creationId xmlns:p14="http://schemas.microsoft.com/office/powerpoint/2010/main" val="1816411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Widescreen</PresentationFormat>
  <Paragraphs>45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Arme Anna Vokabeln &amp; Notizen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 Anna Vokabeln &amp; Notizen</dc:title>
  <dc:creator>Microsoft account</dc:creator>
  <cp:lastModifiedBy>Microsoft account</cp:lastModifiedBy>
  <cp:revision>1</cp:revision>
  <dcterms:created xsi:type="dcterms:W3CDTF">2015-01-30T14:19:24Z</dcterms:created>
  <dcterms:modified xsi:type="dcterms:W3CDTF">2015-01-30T14:19:37Z</dcterms:modified>
</cp:coreProperties>
</file>