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920" autoAdjust="0"/>
  </p:normalViewPr>
  <p:slideViewPr>
    <p:cSldViewPr snapToGrid="0">
      <p:cViewPr varScale="1">
        <p:scale>
          <a:sx n="61" d="100"/>
          <a:sy n="6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D47835-A47A-4EDE-AFC4-F33A817793E3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067A03B-229D-4220-ACC6-9879E3C4D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66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http://www.nthuleen.com/teach/grammar/genitivexpl.html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1DD5BC-742F-4AB4-94A2-D14D3482D6F5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69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7A03B-229D-4220-ACC6-9879E3C4D3B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90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C1CC2B-665C-4C78-BC91-373143826168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90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60F4-CB11-41E2-BBF4-865EE4641C81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E2C5-2C43-4B1A-A0DE-84520396A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18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FA2EC-C6B5-4D9F-9BAE-A6E45BA492BC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C07A1-A3C7-4E57-A6FA-96DD3613F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1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A8E0-C9D1-4F9A-9840-0D0363FFC847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D0390-C0D7-49C3-B51D-E470EC685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7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13AE-692D-4087-BEE0-D6E175344BF1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148C9-7DF5-46AF-A16C-24834B913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24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1326-D91A-46FC-B22D-83AF2F406A47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D58A4-C848-456B-A61E-BD1F63BB41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8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3AC5-BC66-4AF6-8ECB-257B083635AD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DE3B1-6339-4AE4-9B74-2AD22D0B5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9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553A-9E54-4F09-80FE-C8DE820D0088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90DEE-3F89-462C-833B-E00F19058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0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7E1F-8A60-4936-8F69-B8746B892BED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35B15-F330-42A2-93E3-31FBAA8B9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63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3FA3-94D8-4436-88B3-76193CB1FECB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D3DE-2A49-45CD-AB97-78C179B00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14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FAD2-ABBD-43AE-B892-A0ADA3221C6F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1993-C5F3-48DE-B742-15D17C2FD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77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34D3-1705-45A5-A404-8E4A1F26CF11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02555-71FE-4AF9-9A59-A06962FA3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01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DC2379-FCD0-40F5-A162-1FA8A3CE2A7A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3DE09F0-3B10-43D6-91C0-FA2909302A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524000" y="50800"/>
            <a:ext cx="9144000" cy="1350963"/>
          </a:xfrm>
        </p:spPr>
        <p:txBody>
          <a:bodyPr/>
          <a:lstStyle/>
          <a:p>
            <a:pPr eaLnBrk="1" hangingPunct="1"/>
            <a:r>
              <a:rPr lang="en-US" altLang="en-US" smtClean="0"/>
              <a:t>Der Genitiv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59175" y="1782763"/>
          <a:ext cx="5157788" cy="3978275"/>
        </p:xfrm>
        <a:graphic>
          <a:graphicData uri="http://schemas.openxmlformats.org/drawingml/2006/table">
            <a:tbl>
              <a:tblPr/>
              <a:tblGrid>
                <a:gridCol w="1346013"/>
                <a:gridCol w="1305401"/>
                <a:gridCol w="1276394"/>
                <a:gridCol w="1229980"/>
              </a:tblGrid>
              <a:tr h="795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Akk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95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95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95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95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</a:t>
                      </a:r>
                    </a:p>
                  </a:txBody>
                  <a:tcPr marL="9523" marR="9523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6125"/>
          </a:xfrm>
        </p:spPr>
        <p:txBody>
          <a:bodyPr/>
          <a:lstStyle/>
          <a:p>
            <a:pPr algn="ctr" eaLnBrk="1" hangingPunct="1"/>
            <a:r>
              <a:rPr lang="de-AT" altLang="en-US" b="1" smtClean="0"/>
              <a:t>Genitiv Notizen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6050" y="536575"/>
            <a:ext cx="11899900" cy="62325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600" dirty="0" smtClean="0"/>
              <a:t>The genitive case is used in German to express either:</a:t>
            </a:r>
          </a:p>
          <a:p>
            <a:pPr marL="914400" lvl="1" indent="-457200" eaLnBrk="1" hangingPunct="1"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possession, ownership, belonging to or with:</a:t>
            </a:r>
          </a:p>
          <a:p>
            <a:pPr lvl="2" eaLnBrk="1" hangingPunct="1"/>
            <a:r>
              <a:rPr lang="de-DE" altLang="en-US" dirty="0" smtClean="0"/>
              <a:t>Hier ist </a:t>
            </a:r>
            <a:r>
              <a:rPr lang="de-DE" altLang="en-US" u="sng" dirty="0" smtClean="0"/>
              <a:t>das Auto </a:t>
            </a:r>
            <a:r>
              <a:rPr lang="de-DE" altLang="en-US" u="sng" dirty="0" smtClean="0">
                <a:solidFill>
                  <a:srgbClr val="00B050"/>
                </a:solidFill>
              </a:rPr>
              <a:t>meines Vaters</a:t>
            </a:r>
            <a:r>
              <a:rPr lang="de-DE" altLang="en-US" dirty="0" smtClean="0"/>
              <a:t>.</a:t>
            </a:r>
          </a:p>
          <a:p>
            <a:pPr lvl="3" eaLnBrk="1" hangingPunct="1"/>
            <a:r>
              <a:rPr lang="en-US" altLang="en-US" i="1" dirty="0" smtClean="0"/>
              <a:t>Here is </a:t>
            </a:r>
            <a:r>
              <a:rPr lang="en-US" altLang="en-US" i="1" u="sng" dirty="0" smtClean="0"/>
              <a:t>my father’s car</a:t>
            </a:r>
            <a:r>
              <a:rPr lang="en-US" altLang="en-US" i="1" dirty="0" smtClean="0"/>
              <a:t>.</a:t>
            </a:r>
            <a:endParaRPr lang="de-DE" altLang="en-US" dirty="0" smtClean="0"/>
          </a:p>
          <a:p>
            <a:pPr lvl="2" eaLnBrk="1" hangingPunct="1"/>
            <a:r>
              <a:rPr lang="de-DE" altLang="en-US" dirty="0" smtClean="0"/>
              <a:t>Hast du </a:t>
            </a:r>
            <a:r>
              <a:rPr lang="de-DE" altLang="en-US" u="sng" dirty="0" smtClean="0"/>
              <a:t>die Freunde </a:t>
            </a:r>
            <a:r>
              <a:rPr lang="de-DE" altLang="en-US" u="sng" dirty="0" smtClean="0">
                <a:solidFill>
                  <a:srgbClr val="00B050"/>
                </a:solidFill>
              </a:rPr>
              <a:t>meiner Schwester </a:t>
            </a:r>
            <a:r>
              <a:rPr lang="de-DE" altLang="en-US" u="sng" dirty="0" smtClean="0"/>
              <a:t>gesehen</a:t>
            </a:r>
            <a:r>
              <a:rPr lang="de-DE" altLang="en-US" dirty="0" smtClean="0"/>
              <a:t>?</a:t>
            </a:r>
          </a:p>
          <a:p>
            <a:pPr lvl="3" eaLnBrk="1" hangingPunct="1"/>
            <a:r>
              <a:rPr lang="en-US" altLang="en-US" i="1" dirty="0" smtClean="0"/>
              <a:t>Did you see </a:t>
            </a:r>
            <a:r>
              <a:rPr lang="en-US" altLang="en-US" i="1" u="sng" dirty="0" smtClean="0"/>
              <a:t>my sister’s friends</a:t>
            </a:r>
            <a:r>
              <a:rPr lang="en-US" altLang="en-US" i="1" dirty="0" smtClean="0"/>
              <a:t>?</a:t>
            </a:r>
          </a:p>
          <a:p>
            <a:pPr marL="914400" lvl="1" indent="-457200" eaLnBrk="1" hangingPunct="1"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“of” in English, when referring to a part or component of something else:</a:t>
            </a:r>
          </a:p>
          <a:p>
            <a:pPr lvl="2" eaLnBrk="1" hangingPunct="1"/>
            <a:r>
              <a:rPr lang="de-DE" altLang="en-US" dirty="0" smtClean="0"/>
              <a:t>Am </a:t>
            </a:r>
            <a:r>
              <a:rPr lang="de-DE" altLang="en-US" u="sng" dirty="0" smtClean="0"/>
              <a:t>Anfang </a:t>
            </a:r>
            <a:r>
              <a:rPr lang="de-DE" altLang="en-US" u="sng" dirty="0" smtClean="0">
                <a:solidFill>
                  <a:srgbClr val="00B050"/>
                </a:solidFill>
              </a:rPr>
              <a:t>des Kurses</a:t>
            </a:r>
            <a:r>
              <a:rPr lang="de-DE" altLang="en-US" dirty="0" smtClean="0">
                <a:solidFill>
                  <a:srgbClr val="00B050"/>
                </a:solidFill>
              </a:rPr>
              <a:t> </a:t>
            </a:r>
            <a:r>
              <a:rPr lang="de-DE" altLang="en-US" dirty="0" smtClean="0"/>
              <a:t>haben wir viel gelernt.</a:t>
            </a:r>
          </a:p>
          <a:p>
            <a:pPr lvl="3" eaLnBrk="1" hangingPunct="1"/>
            <a:r>
              <a:rPr lang="en-US" altLang="en-US" i="1" dirty="0" smtClean="0"/>
              <a:t>We learned a lot at </a:t>
            </a:r>
            <a:r>
              <a:rPr lang="en-US" altLang="en-US" i="1" u="sng" dirty="0" smtClean="0"/>
              <a:t>the beginning </a:t>
            </a:r>
            <a:r>
              <a:rPr lang="en-US" altLang="en-US" b="1" i="1" u="sng" dirty="0" smtClean="0"/>
              <a:t>of</a:t>
            </a:r>
            <a:r>
              <a:rPr lang="en-US" altLang="en-US" i="1" u="sng" dirty="0" smtClean="0"/>
              <a:t> the course</a:t>
            </a:r>
            <a:r>
              <a:rPr lang="en-US" altLang="en-US" i="1" dirty="0" smtClean="0"/>
              <a:t>.</a:t>
            </a:r>
          </a:p>
          <a:p>
            <a:pPr lvl="2" eaLnBrk="1" hangingPunct="1"/>
            <a:r>
              <a:rPr lang="de-DE" altLang="en-US" dirty="0" smtClean="0"/>
              <a:t>Manche </a:t>
            </a:r>
            <a:r>
              <a:rPr lang="de-DE" altLang="en-US" u="sng" dirty="0" smtClean="0"/>
              <a:t>Seiten </a:t>
            </a:r>
            <a:r>
              <a:rPr lang="de-DE" altLang="en-US" u="sng" dirty="0" smtClean="0">
                <a:solidFill>
                  <a:srgbClr val="00B050"/>
                </a:solidFill>
              </a:rPr>
              <a:t>des Buches</a:t>
            </a:r>
            <a:r>
              <a:rPr lang="de-DE" altLang="en-US" dirty="0" smtClean="0">
                <a:solidFill>
                  <a:srgbClr val="00B050"/>
                </a:solidFill>
              </a:rPr>
              <a:t> </a:t>
            </a:r>
            <a:r>
              <a:rPr lang="de-DE" altLang="en-US" dirty="0" smtClean="0"/>
              <a:t>fehlen.</a:t>
            </a:r>
          </a:p>
          <a:p>
            <a:pPr lvl="3" eaLnBrk="1" hangingPunct="1"/>
            <a:r>
              <a:rPr lang="en-US" altLang="en-US" i="1" dirty="0" smtClean="0"/>
              <a:t>Some </a:t>
            </a:r>
            <a:r>
              <a:rPr lang="en-US" altLang="en-US" i="1" u="sng" dirty="0" smtClean="0"/>
              <a:t>pages </a:t>
            </a:r>
            <a:r>
              <a:rPr lang="en-US" altLang="en-US" b="1" i="1" u="sng" dirty="0" smtClean="0"/>
              <a:t>of</a:t>
            </a:r>
            <a:r>
              <a:rPr lang="en-US" altLang="en-US" i="1" u="sng" dirty="0" smtClean="0"/>
              <a:t> the book</a:t>
            </a:r>
            <a:r>
              <a:rPr lang="en-US" altLang="en-US" i="1" dirty="0" smtClean="0"/>
              <a:t> are missing.</a:t>
            </a:r>
          </a:p>
          <a:p>
            <a:pPr marL="914400" lvl="1" indent="-457200" eaLnBrk="1" hangingPunct="1"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prepositions that require the genitive case:</a:t>
            </a:r>
          </a:p>
          <a:p>
            <a:pPr lvl="2" eaLnBrk="1" hangingPunct="1"/>
            <a:r>
              <a:rPr lang="en-US" altLang="en-US" b="1" u="sng" dirty="0" err="1" smtClean="0"/>
              <a:t>anstatt</a:t>
            </a:r>
            <a:r>
              <a:rPr lang="en-US" altLang="en-US" b="1" u="sng" dirty="0" smtClean="0"/>
              <a:t> (</a:t>
            </a:r>
            <a:r>
              <a:rPr lang="en-US" altLang="en-US" b="1" u="sng" dirty="0" err="1" smtClean="0"/>
              <a:t>statt</a:t>
            </a:r>
            <a:r>
              <a:rPr lang="en-US" altLang="en-US" b="1" u="sng" dirty="0" smtClean="0"/>
              <a:t>)</a:t>
            </a:r>
            <a:r>
              <a:rPr lang="en-US" altLang="en-US" dirty="0" smtClean="0"/>
              <a:t> -- </a:t>
            </a:r>
            <a:r>
              <a:rPr lang="en-US" altLang="en-US" i="1" dirty="0" smtClean="0"/>
              <a:t>instead of:  </a:t>
            </a:r>
            <a:r>
              <a:rPr lang="de-DE" altLang="en-US" b="1" dirty="0" smtClean="0">
                <a:solidFill>
                  <a:srgbClr val="00B050"/>
                </a:solidFill>
              </a:rPr>
              <a:t>Anstatt</a:t>
            </a:r>
            <a:r>
              <a:rPr lang="de-DE" altLang="en-US" dirty="0" smtClean="0"/>
              <a:t> </a:t>
            </a:r>
            <a:r>
              <a:rPr lang="de-DE" altLang="en-US" dirty="0" smtClean="0">
                <a:solidFill>
                  <a:srgbClr val="00B050"/>
                </a:solidFill>
              </a:rPr>
              <a:t>eines Wagens </a:t>
            </a:r>
            <a:r>
              <a:rPr lang="de-DE" altLang="en-US" dirty="0" smtClean="0"/>
              <a:t>haben sie ein Motorrad gekauft.</a:t>
            </a:r>
          </a:p>
          <a:p>
            <a:pPr lvl="2" eaLnBrk="1" hangingPunct="1"/>
            <a:r>
              <a:rPr lang="en-US" altLang="en-US" b="1" u="sng" dirty="0" err="1" smtClean="0"/>
              <a:t>trotz</a:t>
            </a:r>
            <a:r>
              <a:rPr lang="en-US" altLang="en-US" dirty="0" smtClean="0"/>
              <a:t> -- </a:t>
            </a:r>
            <a:r>
              <a:rPr lang="en-US" altLang="en-US" i="1" dirty="0" smtClean="0"/>
              <a:t>in spite of:  </a:t>
            </a:r>
            <a:r>
              <a:rPr lang="de-DE" altLang="en-US" dirty="0" smtClean="0"/>
              <a:t>Ich gehe zur Party </a:t>
            </a:r>
            <a:r>
              <a:rPr lang="de-DE" altLang="en-US" b="1" dirty="0" smtClean="0">
                <a:solidFill>
                  <a:srgbClr val="00B050"/>
                </a:solidFill>
              </a:rPr>
              <a:t>trotz</a:t>
            </a:r>
            <a:r>
              <a:rPr lang="de-DE" altLang="en-US" dirty="0" smtClean="0"/>
              <a:t> </a:t>
            </a:r>
            <a:r>
              <a:rPr lang="de-DE" altLang="en-US" dirty="0" smtClean="0">
                <a:solidFill>
                  <a:srgbClr val="00B050"/>
                </a:solidFill>
              </a:rPr>
              <a:t>meiner Erkältung</a:t>
            </a:r>
            <a:r>
              <a:rPr lang="de-DE" altLang="en-US" dirty="0" smtClean="0"/>
              <a:t>.</a:t>
            </a:r>
          </a:p>
          <a:p>
            <a:pPr lvl="2" eaLnBrk="1" hangingPunct="1"/>
            <a:r>
              <a:rPr lang="en-US" altLang="en-US" b="1" u="sng" dirty="0" err="1" smtClean="0"/>
              <a:t>während</a:t>
            </a:r>
            <a:r>
              <a:rPr lang="en-US" altLang="en-US" dirty="0" smtClean="0"/>
              <a:t> -- </a:t>
            </a:r>
            <a:r>
              <a:rPr lang="en-US" altLang="en-US" i="1" dirty="0" smtClean="0"/>
              <a:t>during, in the course of:  </a:t>
            </a:r>
            <a:r>
              <a:rPr lang="de-DE" altLang="en-US" b="1" dirty="0" smtClean="0">
                <a:solidFill>
                  <a:srgbClr val="00B050"/>
                </a:solidFill>
              </a:rPr>
              <a:t>Während</a:t>
            </a:r>
            <a:r>
              <a:rPr lang="de-DE" altLang="en-US" dirty="0" smtClean="0"/>
              <a:t> </a:t>
            </a:r>
            <a:r>
              <a:rPr lang="de-DE" altLang="en-US" dirty="0" smtClean="0">
                <a:solidFill>
                  <a:srgbClr val="00B050"/>
                </a:solidFill>
              </a:rPr>
              <a:t>der Party </a:t>
            </a:r>
            <a:r>
              <a:rPr lang="de-DE" altLang="en-US" dirty="0" smtClean="0"/>
              <a:t>habe ich mich sehr schlecht gefühlt.</a:t>
            </a:r>
          </a:p>
          <a:p>
            <a:pPr lvl="2" eaLnBrk="1" hangingPunct="1"/>
            <a:r>
              <a:rPr lang="en-US" altLang="en-US" b="1" u="sng" dirty="0" err="1" smtClean="0"/>
              <a:t>wegen</a:t>
            </a:r>
            <a:r>
              <a:rPr lang="en-US" altLang="en-US" dirty="0" smtClean="0"/>
              <a:t> -- </a:t>
            </a:r>
            <a:r>
              <a:rPr lang="en-US" altLang="en-US" i="1" dirty="0" smtClean="0"/>
              <a:t>because of:  </a:t>
            </a:r>
            <a:r>
              <a:rPr lang="de-DE" altLang="en-US" dirty="0" smtClean="0"/>
              <a:t>Wir sind </a:t>
            </a:r>
            <a:r>
              <a:rPr lang="de-DE" altLang="en-US" b="1" dirty="0" smtClean="0">
                <a:solidFill>
                  <a:srgbClr val="00B050"/>
                </a:solidFill>
              </a:rPr>
              <a:t>wegen</a:t>
            </a:r>
            <a:r>
              <a:rPr lang="de-DE" altLang="en-US" dirty="0" smtClean="0">
                <a:solidFill>
                  <a:srgbClr val="00B050"/>
                </a:solidFill>
              </a:rPr>
              <a:t> des Wetters </a:t>
            </a:r>
            <a:r>
              <a:rPr lang="de-DE" altLang="en-US" dirty="0" smtClean="0"/>
              <a:t>zu Hause geblieben.</a:t>
            </a:r>
          </a:p>
          <a:p>
            <a:pPr lvl="2" eaLnBrk="1" hangingPunct="1"/>
            <a:r>
              <a:rPr lang="de-DE" altLang="en-US" b="1" u="sng" dirty="0" smtClean="0"/>
              <a:t>innerhalb</a:t>
            </a:r>
            <a:r>
              <a:rPr lang="de-DE" altLang="en-US" dirty="0" smtClean="0"/>
              <a:t> – </a:t>
            </a:r>
            <a:r>
              <a:rPr lang="de-DE" altLang="en-US" i="1" dirty="0" smtClean="0"/>
              <a:t>inside, within:  </a:t>
            </a:r>
            <a:r>
              <a:rPr lang="de-DE" altLang="en-US" dirty="0"/>
              <a:t>Sie sind </a:t>
            </a:r>
            <a:r>
              <a:rPr lang="de-DE" altLang="en-US" b="1" dirty="0">
                <a:solidFill>
                  <a:srgbClr val="00B050"/>
                </a:solidFill>
              </a:rPr>
              <a:t>innerhalb</a:t>
            </a:r>
            <a:r>
              <a:rPr lang="de-DE" altLang="en-US" dirty="0"/>
              <a:t> </a:t>
            </a:r>
            <a:r>
              <a:rPr lang="de-DE" altLang="en-US" dirty="0">
                <a:solidFill>
                  <a:srgbClr val="00B050"/>
                </a:solidFill>
              </a:rPr>
              <a:t>eines Tages </a:t>
            </a:r>
            <a:r>
              <a:rPr lang="de-DE" altLang="en-US" dirty="0"/>
              <a:t>angekommen</a:t>
            </a:r>
            <a:r>
              <a:rPr lang="de-DE" altLang="en-US" dirty="0" smtClean="0"/>
              <a:t>.</a:t>
            </a:r>
            <a:endParaRPr lang="de-DE" altLang="en-US" i="1" dirty="0" smtClean="0"/>
          </a:p>
          <a:p>
            <a:pPr lvl="2" eaLnBrk="1" hangingPunct="1"/>
            <a:r>
              <a:rPr lang="en-US" altLang="en-US" b="1" u="sng" dirty="0" err="1" smtClean="0"/>
              <a:t>außerhalb</a:t>
            </a:r>
            <a:r>
              <a:rPr lang="en-US" altLang="en-US" dirty="0" smtClean="0"/>
              <a:t> </a:t>
            </a:r>
            <a:r>
              <a:rPr lang="en-US" altLang="en-US" dirty="0" smtClean="0"/>
              <a:t>-- </a:t>
            </a:r>
            <a:r>
              <a:rPr lang="en-US" altLang="en-US" i="1" dirty="0" smtClean="0"/>
              <a:t>outside of:</a:t>
            </a:r>
            <a:r>
              <a:rPr lang="de-DE" altLang="en-US" i="1" dirty="0" smtClean="0"/>
              <a:t>   </a:t>
            </a:r>
            <a:r>
              <a:rPr lang="de-DE" altLang="en-US" dirty="0" smtClean="0"/>
              <a:t> </a:t>
            </a:r>
            <a:r>
              <a:rPr lang="de-DE" altLang="en-US" dirty="0"/>
              <a:t>Der Park liegt </a:t>
            </a:r>
            <a:r>
              <a:rPr lang="de-DE" altLang="en-US" b="1" dirty="0">
                <a:solidFill>
                  <a:srgbClr val="00B050"/>
                </a:solidFill>
              </a:rPr>
              <a:t>außerhalb</a:t>
            </a:r>
            <a:r>
              <a:rPr lang="de-DE" altLang="en-US" dirty="0"/>
              <a:t> </a:t>
            </a:r>
            <a:r>
              <a:rPr lang="de-DE" altLang="en-US" dirty="0">
                <a:solidFill>
                  <a:srgbClr val="00B050"/>
                </a:solidFill>
              </a:rPr>
              <a:t>der Stadt</a:t>
            </a:r>
            <a:r>
              <a:rPr lang="de-DE" altLang="en-US" dirty="0"/>
              <a:t>.</a:t>
            </a:r>
            <a:endParaRPr lang="de-DE" altLang="en-US" i="1" dirty="0"/>
          </a:p>
          <a:p>
            <a:pPr lvl="2" eaLnBrk="1" hangingPunct="1"/>
            <a:endParaRPr lang="en-US" alt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eaLnBrk="1" hangingPunct="1"/>
            <a:r>
              <a:rPr lang="en-US" altLang="en-US" sz="2600" dirty="0" smtClean="0"/>
              <a:t>The formation of the article in the genitive is fairly simple, as there are only two different endings </a:t>
            </a:r>
          </a:p>
          <a:p>
            <a:pPr lvl="1" eaLnBrk="1" hangingPunct="1"/>
            <a:r>
              <a:rPr lang="en-US" altLang="en-US" u="sng" dirty="0" smtClean="0"/>
              <a:t>-</a:t>
            </a:r>
            <a:r>
              <a:rPr lang="en-US" altLang="en-US" u="sng" dirty="0" err="1" smtClean="0"/>
              <a:t>es</a:t>
            </a:r>
            <a:r>
              <a:rPr lang="en-US" altLang="en-US" dirty="0" smtClean="0"/>
              <a:t> for masculine and neuter </a:t>
            </a:r>
          </a:p>
          <a:p>
            <a:pPr lvl="1" eaLnBrk="1" hangingPunct="1"/>
            <a:r>
              <a:rPr lang="en-US" altLang="en-US" u="sng" dirty="0" smtClean="0"/>
              <a:t>-</a:t>
            </a:r>
            <a:r>
              <a:rPr lang="en-US" altLang="en-US" u="sng" dirty="0" err="1" smtClean="0"/>
              <a:t>er</a:t>
            </a:r>
            <a:r>
              <a:rPr lang="en-US" altLang="en-US" dirty="0" smtClean="0"/>
              <a:t> for feminine and plural. </a:t>
            </a:r>
          </a:p>
          <a:p>
            <a:pPr eaLnBrk="1" hangingPunct="1"/>
            <a:r>
              <a:rPr lang="en-US" altLang="en-US" sz="2600" dirty="0" smtClean="0"/>
              <a:t>However, the genitive case is unusual in German because it adds an ending not only to the articles, but to masculine and neuter nouns as well. </a:t>
            </a:r>
          </a:p>
          <a:p>
            <a:pPr lvl="1" eaLnBrk="1" hangingPunct="1"/>
            <a:r>
              <a:rPr lang="en-US" altLang="en-US" dirty="0" smtClean="0"/>
              <a:t>This ending is </a:t>
            </a:r>
            <a:r>
              <a:rPr lang="en-US" altLang="en-US" b="1" u="sng" dirty="0" smtClean="0"/>
              <a:t>-</a:t>
            </a:r>
            <a:r>
              <a:rPr lang="en-US" altLang="en-US" b="1" u="sng" dirty="0" err="1" smtClean="0"/>
              <a:t>es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for </a:t>
            </a:r>
            <a:r>
              <a:rPr lang="en-US" altLang="en-US" b="1" dirty="0" smtClean="0"/>
              <a:t>single-syllable</a:t>
            </a:r>
            <a:r>
              <a:rPr lang="en-US" altLang="en-US" dirty="0" smtClean="0"/>
              <a:t> masculine and neuter nouns. </a:t>
            </a:r>
          </a:p>
          <a:p>
            <a:pPr lvl="1" eaLnBrk="1" hangingPunct="1"/>
            <a:r>
              <a:rPr lang="en-US" altLang="en-US" dirty="0" smtClean="0"/>
              <a:t>When the noun is </a:t>
            </a:r>
            <a:r>
              <a:rPr lang="en-US" altLang="en-US" b="1" dirty="0" smtClean="0"/>
              <a:t>more than one syllable</a:t>
            </a:r>
            <a:r>
              <a:rPr lang="en-US" altLang="en-US" dirty="0" smtClean="0"/>
              <a:t> long, the ending is usually just </a:t>
            </a:r>
            <a:r>
              <a:rPr lang="en-US" altLang="en-US" b="1" u="sng" dirty="0" smtClean="0"/>
              <a:t>-s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sz="2600" dirty="0"/>
              <a:t>the adjective endings for the genitive case are extremely easy: masculine and neuter are always </a:t>
            </a:r>
            <a:r>
              <a:rPr lang="en-US" altLang="en-US" sz="2600" b="1" dirty="0"/>
              <a:t>-en</a:t>
            </a:r>
            <a:r>
              <a:rPr lang="en-US" altLang="en-US" sz="2600" dirty="0"/>
              <a:t>, feminine and plural are either </a:t>
            </a:r>
            <a:r>
              <a:rPr lang="en-US" altLang="en-US" sz="2600" b="1" dirty="0"/>
              <a:t>-en </a:t>
            </a:r>
            <a:r>
              <a:rPr lang="en-US" altLang="en-US" sz="2600" dirty="0"/>
              <a:t>(if there’s an article) or </a:t>
            </a:r>
            <a:r>
              <a:rPr lang="en-US" altLang="en-US" sz="2600" b="1" dirty="0"/>
              <a:t>-</a:t>
            </a:r>
            <a:r>
              <a:rPr lang="en-US" altLang="en-US" sz="2600" b="1" dirty="0" err="1"/>
              <a:t>er</a:t>
            </a:r>
            <a:r>
              <a:rPr lang="en-US" altLang="en-US" sz="2600" b="1" dirty="0"/>
              <a:t> </a:t>
            </a:r>
            <a:r>
              <a:rPr lang="en-US" altLang="en-US" sz="2600" dirty="0"/>
              <a:t>(with no article</a:t>
            </a:r>
            <a:r>
              <a:rPr lang="en-US" altLang="en-US" sz="2600" dirty="0" smtClean="0"/>
              <a:t>).</a:t>
            </a:r>
            <a:endParaRPr lang="en-US" altLang="en-US" sz="2600" dirty="0" smtClean="0"/>
          </a:p>
          <a:p>
            <a:pPr eaLnBrk="1" hangingPunct="1"/>
            <a:r>
              <a:rPr lang="en-US" altLang="en-US" sz="2600" dirty="0" smtClean="0"/>
              <a:t>In </a:t>
            </a:r>
            <a:r>
              <a:rPr lang="en-US" altLang="en-US" sz="2600" dirty="0" smtClean="0"/>
              <a:t>addition, you may see the question word </a:t>
            </a:r>
            <a:r>
              <a:rPr lang="en-US" altLang="en-US" sz="2600" i="1" u="sng" dirty="0" err="1" smtClean="0"/>
              <a:t>wessen</a:t>
            </a:r>
            <a:r>
              <a:rPr lang="en-US" altLang="en-US" sz="2600" dirty="0" smtClean="0"/>
              <a:t>: this is merely the genitive form of </a:t>
            </a:r>
            <a:r>
              <a:rPr lang="en-US" altLang="en-US" sz="2600" i="1" dirty="0" err="1" smtClean="0"/>
              <a:t>wer</a:t>
            </a:r>
            <a:r>
              <a:rPr lang="en-US" altLang="en-US" sz="2600" dirty="0" smtClean="0"/>
              <a:t>, and means “whose”. It never has any other form or endings:</a:t>
            </a:r>
          </a:p>
          <a:p>
            <a:pPr lvl="1" eaLnBrk="1" hangingPunct="1"/>
            <a:r>
              <a:rPr lang="en-US" altLang="en-US" dirty="0" smtClean="0"/>
              <a:t> </a:t>
            </a:r>
            <a:r>
              <a:rPr lang="en-US" altLang="en-US" u="sng" dirty="0" err="1" smtClean="0">
                <a:solidFill>
                  <a:srgbClr val="00B050"/>
                </a:solidFill>
              </a:rPr>
              <a:t>Wessen</a:t>
            </a:r>
            <a:r>
              <a:rPr lang="en-US" altLang="en-US" dirty="0" smtClean="0"/>
              <a:t> Auto </a:t>
            </a:r>
            <a:r>
              <a:rPr lang="en-US" altLang="en-US" dirty="0" err="1" smtClean="0"/>
              <a:t>ist</a:t>
            </a:r>
            <a:r>
              <a:rPr lang="en-US" altLang="en-US" dirty="0" smtClean="0"/>
              <a:t> das?</a:t>
            </a:r>
          </a:p>
          <a:p>
            <a:pPr lvl="2" eaLnBrk="1" hangingPunct="1"/>
            <a:r>
              <a:rPr lang="en-US" altLang="en-US" dirty="0" smtClean="0"/>
              <a:t>Whose car is this?</a:t>
            </a:r>
          </a:p>
          <a:p>
            <a:pPr lvl="1" eaLnBrk="1" hangingPunct="1"/>
            <a:r>
              <a:rPr lang="en-US" altLang="en-US" u="sng" dirty="0" err="1" smtClean="0">
                <a:solidFill>
                  <a:srgbClr val="00B050"/>
                </a:solidFill>
              </a:rPr>
              <a:t>Wessen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Bücher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liegen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hier</a:t>
            </a:r>
            <a:r>
              <a:rPr lang="en-US" altLang="en-US" dirty="0" smtClean="0"/>
              <a:t>?</a:t>
            </a:r>
          </a:p>
          <a:p>
            <a:pPr lvl="2" eaLnBrk="1" hangingPunct="1"/>
            <a:r>
              <a:rPr lang="en-US" altLang="en-US" dirty="0" smtClean="0"/>
              <a:t>Whose books are these?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52079"/>
              </p:ext>
            </p:extLst>
          </p:nvPr>
        </p:nvGraphicFramePr>
        <p:xfrm>
          <a:off x="9237561" y="4916906"/>
          <a:ext cx="148907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90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Wer</a:t>
                      </a:r>
                      <a:endParaRPr lang="en-US" sz="2400" b="1" dirty="0" smtClean="0"/>
                    </a:p>
                  </a:txBody>
                  <a:tcPr marL="91479" marR="91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Wen</a:t>
                      </a:r>
                      <a:endParaRPr lang="en-US" sz="2400" b="1" dirty="0"/>
                    </a:p>
                  </a:txBody>
                  <a:tcPr marL="91479" marR="91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Wem</a:t>
                      </a:r>
                      <a:endParaRPr lang="en-US" sz="2400" b="1" dirty="0"/>
                    </a:p>
                  </a:txBody>
                  <a:tcPr marL="91479" marR="91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Wessen</a:t>
                      </a:r>
                      <a:endParaRPr lang="en-US" sz="2400" b="1" dirty="0"/>
                    </a:p>
                  </a:txBody>
                  <a:tcPr marL="91479" marR="914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0" y="182563"/>
            <a:ext cx="12192000" cy="6675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Word of warning:</a:t>
            </a:r>
          </a:p>
          <a:p>
            <a:pPr lvl="1" eaLnBrk="1" hangingPunct="1"/>
            <a:r>
              <a:rPr lang="en-US" altLang="en-US" dirty="0" smtClean="0"/>
              <a:t>Your impulse may be to simply put an -s before a noun to indicate the possessive, as we do in English </a:t>
            </a:r>
            <a:r>
              <a:rPr lang="en-US" altLang="en-US" i="1" dirty="0" smtClean="0"/>
              <a:t>(my father’s car)</a:t>
            </a:r>
            <a:r>
              <a:rPr lang="en-US" altLang="en-US" dirty="0" smtClean="0"/>
              <a:t>. However, saying “</a:t>
            </a:r>
            <a:r>
              <a:rPr lang="en-US" altLang="en-US" dirty="0" err="1" smtClean="0"/>
              <a:t>mein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Vaters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Wagen</a:t>
            </a:r>
            <a:r>
              <a:rPr lang="en-US" altLang="en-US" dirty="0" smtClean="0"/>
              <a:t>” is incorrect. </a:t>
            </a:r>
          </a:p>
          <a:p>
            <a:pPr lvl="1" eaLnBrk="1" hangingPunct="1"/>
            <a:r>
              <a:rPr lang="en-US" altLang="en-US" dirty="0" smtClean="0"/>
              <a:t>You </a:t>
            </a:r>
            <a:r>
              <a:rPr lang="en-US" altLang="en-US" b="1" dirty="0" smtClean="0"/>
              <a:t>must</a:t>
            </a:r>
            <a:r>
              <a:rPr lang="en-US" altLang="en-US" dirty="0" smtClean="0"/>
              <a:t> rephrase: “</a:t>
            </a:r>
            <a:r>
              <a:rPr lang="en-US" altLang="en-US" dirty="0" smtClean="0">
                <a:solidFill>
                  <a:srgbClr val="00B050"/>
                </a:solidFill>
              </a:rPr>
              <a:t>der </a:t>
            </a:r>
            <a:r>
              <a:rPr lang="en-US" altLang="en-US" dirty="0" err="1" smtClean="0">
                <a:solidFill>
                  <a:srgbClr val="00B050"/>
                </a:solidFill>
              </a:rPr>
              <a:t>Wagen</a:t>
            </a:r>
            <a:r>
              <a:rPr lang="en-US" altLang="en-US" dirty="0" smtClean="0">
                <a:solidFill>
                  <a:srgbClr val="00B050"/>
                </a:solidFill>
              </a:rPr>
              <a:t> </a:t>
            </a:r>
            <a:r>
              <a:rPr lang="en-US" altLang="en-US" dirty="0" err="1" smtClean="0">
                <a:solidFill>
                  <a:srgbClr val="00B050"/>
                </a:solidFill>
              </a:rPr>
              <a:t>meines</a:t>
            </a:r>
            <a:r>
              <a:rPr lang="en-US" altLang="en-US" dirty="0" smtClean="0">
                <a:solidFill>
                  <a:srgbClr val="00B050"/>
                </a:solidFill>
              </a:rPr>
              <a:t> </a:t>
            </a:r>
            <a:r>
              <a:rPr lang="en-US" altLang="en-US" dirty="0" err="1" smtClean="0">
                <a:solidFill>
                  <a:srgbClr val="00B050"/>
                </a:solidFill>
              </a:rPr>
              <a:t>Vaters</a:t>
            </a:r>
            <a:r>
              <a:rPr lang="en-US" altLang="en-US" dirty="0" smtClean="0"/>
              <a:t>”. If it helps to think of it as “the car of my father,” that’s fine, since the meaning is the same as English “my father’s car.”</a:t>
            </a:r>
          </a:p>
          <a:p>
            <a:pPr lvl="1" eaLnBrk="1" hangingPunct="1"/>
            <a:r>
              <a:rPr lang="en-US" altLang="en-US" dirty="0" smtClean="0"/>
              <a:t>Remember that with </a:t>
            </a:r>
            <a:r>
              <a:rPr lang="en-US" altLang="en-US" u="sng" dirty="0" smtClean="0"/>
              <a:t>personal names</a:t>
            </a:r>
            <a:r>
              <a:rPr lang="en-US" altLang="en-US" dirty="0" smtClean="0"/>
              <a:t>, you can simply add an </a:t>
            </a:r>
            <a:r>
              <a:rPr lang="en-US" altLang="en-US" u="sng" dirty="0" smtClean="0"/>
              <a:t>-s</a:t>
            </a:r>
            <a:r>
              <a:rPr lang="en-US" altLang="en-US" dirty="0" smtClean="0"/>
              <a:t> to indicate the possessive. But when referring to a </a:t>
            </a:r>
            <a:r>
              <a:rPr lang="en-US" altLang="en-US" u="sng" dirty="0" smtClean="0"/>
              <a:t>common noun</a:t>
            </a:r>
            <a:r>
              <a:rPr lang="en-US" altLang="en-US" dirty="0" smtClean="0"/>
              <a:t> rather than a proper name, the genitive formation must be used:</a:t>
            </a:r>
          </a:p>
          <a:p>
            <a:pPr lvl="2" eaLnBrk="1" hangingPunct="1"/>
            <a:r>
              <a:rPr lang="en-US" altLang="en-US" sz="2400" u="sng" dirty="0" smtClean="0"/>
              <a:t>Marias</a:t>
            </a:r>
            <a:r>
              <a:rPr lang="en-US" altLang="en-US" sz="2400" dirty="0" smtClean="0"/>
              <a:t> Freund </a:t>
            </a:r>
            <a:r>
              <a:rPr lang="en-US" altLang="en-US" sz="2400" dirty="0" err="1" smtClean="0"/>
              <a:t>heißt</a:t>
            </a:r>
            <a:r>
              <a:rPr lang="en-US" altLang="en-US" sz="2400" dirty="0" smtClean="0"/>
              <a:t> Thomas.</a:t>
            </a:r>
          </a:p>
          <a:p>
            <a:pPr lvl="3" eaLnBrk="1" hangingPunct="1"/>
            <a:r>
              <a:rPr lang="de-DE" altLang="en-US" sz="2000" dirty="0" smtClean="0"/>
              <a:t>Der Freund </a:t>
            </a:r>
            <a:r>
              <a:rPr lang="de-DE" altLang="en-US" sz="2000" u="sng" dirty="0" smtClean="0">
                <a:solidFill>
                  <a:srgbClr val="00B050"/>
                </a:solidFill>
              </a:rPr>
              <a:t>meiner Schwester</a:t>
            </a:r>
            <a:r>
              <a:rPr lang="de-DE" altLang="en-US" sz="2000" dirty="0" smtClean="0">
                <a:solidFill>
                  <a:srgbClr val="00B050"/>
                </a:solidFill>
              </a:rPr>
              <a:t> </a:t>
            </a:r>
            <a:r>
              <a:rPr lang="de-DE" altLang="en-US" sz="2000" dirty="0" smtClean="0"/>
              <a:t>heißt Thomas.</a:t>
            </a:r>
          </a:p>
          <a:p>
            <a:pPr lvl="3" eaLnBrk="1" hangingPunct="1"/>
            <a:r>
              <a:rPr lang="de-DE" altLang="en-US" sz="2000" dirty="0" err="1" smtClean="0"/>
              <a:t>My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sister‘s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boyfriend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is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called</a:t>
            </a:r>
            <a:r>
              <a:rPr lang="de-DE" altLang="en-US" sz="2000" dirty="0" smtClean="0"/>
              <a:t> Thomas.</a:t>
            </a:r>
          </a:p>
          <a:p>
            <a:pPr lvl="2" eaLnBrk="1" hangingPunct="1"/>
            <a:r>
              <a:rPr lang="en-US" altLang="en-US" sz="2400" u="sng" dirty="0" smtClean="0"/>
              <a:t>Hans’</a:t>
            </a:r>
            <a:r>
              <a:rPr lang="en-US" altLang="en-US" sz="2400" dirty="0" smtClean="0"/>
              <a:t> Mutter </a:t>
            </a:r>
            <a:r>
              <a:rPr lang="en-US" altLang="en-US" sz="2400" dirty="0" err="1" smtClean="0"/>
              <a:t>ist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nett</a:t>
            </a:r>
            <a:r>
              <a:rPr lang="en-US" altLang="en-US" sz="2400" dirty="0" smtClean="0"/>
              <a:t>.</a:t>
            </a:r>
          </a:p>
          <a:p>
            <a:pPr lvl="3" eaLnBrk="1" hangingPunct="1"/>
            <a:r>
              <a:rPr lang="de-DE" altLang="en-US" sz="2000" dirty="0" smtClean="0"/>
              <a:t>Die Mutter </a:t>
            </a:r>
            <a:r>
              <a:rPr lang="de-DE" altLang="en-US" sz="2000" u="sng" dirty="0" smtClean="0">
                <a:solidFill>
                  <a:srgbClr val="00B050"/>
                </a:solidFill>
              </a:rPr>
              <a:t>meines Freundes</a:t>
            </a:r>
            <a:r>
              <a:rPr lang="de-DE" altLang="en-US" sz="2000" dirty="0" smtClean="0">
                <a:solidFill>
                  <a:srgbClr val="00B050"/>
                </a:solidFill>
              </a:rPr>
              <a:t> </a:t>
            </a:r>
            <a:r>
              <a:rPr lang="de-DE" altLang="en-US" sz="2000" dirty="0" smtClean="0"/>
              <a:t>ist nett. </a:t>
            </a:r>
          </a:p>
          <a:p>
            <a:pPr lvl="3" eaLnBrk="1" hangingPunct="1"/>
            <a:r>
              <a:rPr lang="de-DE" altLang="en-US" sz="2000" dirty="0" err="1" smtClean="0"/>
              <a:t>My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friend‘s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mother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is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nice</a:t>
            </a:r>
            <a:r>
              <a:rPr lang="de-DE" altLang="en-US" sz="2000" dirty="0" smtClean="0"/>
              <a:t>. </a:t>
            </a:r>
          </a:p>
          <a:p>
            <a:pPr lvl="2" eaLnBrk="1" hangingPunct="1"/>
            <a:r>
              <a:rPr lang="en-US" altLang="en-US" sz="2400" dirty="0" smtClean="0"/>
              <a:t> </a:t>
            </a:r>
            <a:r>
              <a:rPr lang="en-US" altLang="en-US" sz="2400" u="sng" dirty="0" err="1" smtClean="0"/>
              <a:t>Wisconsins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Hauptstadt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ist</a:t>
            </a:r>
            <a:r>
              <a:rPr lang="en-US" altLang="en-US" sz="2400" dirty="0" smtClean="0"/>
              <a:t> Madison.</a:t>
            </a:r>
          </a:p>
          <a:p>
            <a:pPr lvl="3" eaLnBrk="1" hangingPunct="1"/>
            <a:r>
              <a:rPr lang="de-DE" altLang="en-US" sz="2000" dirty="0" smtClean="0"/>
              <a:t>Die Hauptstadt </a:t>
            </a:r>
            <a:r>
              <a:rPr lang="de-DE" altLang="en-US" sz="2000" u="sng" dirty="0" smtClean="0">
                <a:solidFill>
                  <a:srgbClr val="00B050"/>
                </a:solidFill>
              </a:rPr>
              <a:t>dieses Bundeslands</a:t>
            </a:r>
            <a:r>
              <a:rPr lang="de-DE" altLang="en-US" sz="2000" dirty="0" smtClean="0">
                <a:solidFill>
                  <a:srgbClr val="00B050"/>
                </a:solidFill>
              </a:rPr>
              <a:t> </a:t>
            </a:r>
            <a:r>
              <a:rPr lang="de-DE" altLang="en-US" sz="2000" dirty="0" smtClean="0"/>
              <a:t>ist Madison.  </a:t>
            </a:r>
          </a:p>
          <a:p>
            <a:pPr lvl="3" eaLnBrk="1" hangingPunct="1"/>
            <a:r>
              <a:rPr lang="de-DE" altLang="en-US" sz="2000" dirty="0" smtClean="0"/>
              <a:t>The </a:t>
            </a:r>
            <a:r>
              <a:rPr lang="de-DE" altLang="en-US" sz="2000" dirty="0" err="1" smtClean="0"/>
              <a:t>capital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of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this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state</a:t>
            </a:r>
            <a:r>
              <a:rPr lang="de-DE" altLang="en-US" sz="2000" dirty="0" smtClean="0"/>
              <a:t> </a:t>
            </a:r>
            <a:r>
              <a:rPr lang="de-DE" altLang="en-US" sz="2000" dirty="0" err="1" smtClean="0"/>
              <a:t>is</a:t>
            </a:r>
            <a:r>
              <a:rPr lang="de-DE" altLang="en-US" sz="2000" dirty="0" smtClean="0"/>
              <a:t> Madison.</a:t>
            </a:r>
            <a:endParaRPr lang="en-US" altLang="en-US" sz="2000" dirty="0" smtClean="0"/>
          </a:p>
          <a:p>
            <a:pPr lvl="2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76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Alternate method:</a:t>
            </a:r>
          </a:p>
          <a:p>
            <a:pPr lvl="1" eaLnBrk="1" hangingPunct="1"/>
            <a:r>
              <a:rPr lang="en-US" altLang="en-US" dirty="0" smtClean="0"/>
              <a:t>The genitive case has been disappearing in German for some time now. It’s not ‘dead’ yet, but you won’t often hear it in informal situations -- it’s mostly reserved for formal writing or elevated styles of speech. </a:t>
            </a:r>
          </a:p>
          <a:p>
            <a:pPr lvl="1" eaLnBrk="1" hangingPunct="1"/>
            <a:r>
              <a:rPr lang="en-US" altLang="en-US" dirty="0" smtClean="0"/>
              <a:t>Instead of the genitive to indicate possession, you will often hear the dative used with the preposition ‘</a:t>
            </a:r>
            <a:r>
              <a:rPr lang="en-US" altLang="en-US" b="1" dirty="0" smtClean="0">
                <a:solidFill>
                  <a:srgbClr val="0070C0"/>
                </a:solidFill>
              </a:rPr>
              <a:t>von</a:t>
            </a:r>
            <a:r>
              <a:rPr lang="en-US" altLang="en-US" dirty="0" smtClean="0"/>
              <a:t>’:</a:t>
            </a:r>
          </a:p>
          <a:p>
            <a:pPr lvl="2" eaLnBrk="1" hangingPunct="1"/>
            <a:r>
              <a:rPr lang="en-US" altLang="en-US" sz="2200" dirty="0" smtClean="0"/>
              <a:t>das </a:t>
            </a:r>
            <a:r>
              <a:rPr lang="en-US" altLang="en-US" sz="2200" dirty="0" err="1" smtClean="0"/>
              <a:t>Haus</a:t>
            </a:r>
            <a:r>
              <a:rPr lang="en-US" altLang="en-US" sz="2200" dirty="0" smtClean="0"/>
              <a:t> </a:t>
            </a:r>
            <a:r>
              <a:rPr lang="en-US" altLang="en-US" sz="2200" u="sng" dirty="0" err="1" smtClean="0">
                <a:solidFill>
                  <a:srgbClr val="00B050"/>
                </a:solidFill>
              </a:rPr>
              <a:t>meines</a:t>
            </a:r>
            <a:r>
              <a:rPr lang="en-US" altLang="en-US" sz="2200" u="sng" dirty="0" smtClean="0">
                <a:solidFill>
                  <a:srgbClr val="00B050"/>
                </a:solidFill>
              </a:rPr>
              <a:t> </a:t>
            </a:r>
            <a:r>
              <a:rPr lang="en-US" altLang="en-US" sz="2200" u="sng" dirty="0" err="1" smtClean="0">
                <a:solidFill>
                  <a:srgbClr val="00B050"/>
                </a:solidFill>
              </a:rPr>
              <a:t>Freundes</a:t>
            </a:r>
            <a:r>
              <a:rPr lang="en-US" altLang="en-US" sz="2200" dirty="0" smtClean="0"/>
              <a:t> = </a:t>
            </a:r>
            <a:r>
              <a:rPr lang="de-DE" altLang="en-US" sz="2200" dirty="0" smtClean="0"/>
              <a:t>das Haus </a:t>
            </a:r>
            <a:r>
              <a:rPr lang="de-DE" altLang="en-US" sz="2200" u="sng" dirty="0" smtClean="0">
                <a:solidFill>
                  <a:srgbClr val="0070C0"/>
                </a:solidFill>
              </a:rPr>
              <a:t>von meinem Freund</a:t>
            </a:r>
          </a:p>
          <a:p>
            <a:pPr lvl="2" eaLnBrk="1" hangingPunct="1"/>
            <a:r>
              <a:rPr lang="en-US" altLang="en-US" sz="2200" dirty="0" smtClean="0"/>
              <a:t>der </a:t>
            </a:r>
            <a:r>
              <a:rPr lang="en-US" altLang="en-US" sz="2200" dirty="0" err="1" smtClean="0"/>
              <a:t>Onkel</a:t>
            </a:r>
            <a:r>
              <a:rPr lang="en-US" altLang="en-US" sz="2200" dirty="0" smtClean="0"/>
              <a:t> </a:t>
            </a:r>
            <a:r>
              <a:rPr lang="en-US" altLang="en-US" sz="2200" u="sng" dirty="0" err="1" smtClean="0">
                <a:solidFill>
                  <a:srgbClr val="00B050"/>
                </a:solidFill>
              </a:rPr>
              <a:t>meiner</a:t>
            </a:r>
            <a:r>
              <a:rPr lang="en-US" altLang="en-US" sz="2200" u="sng" dirty="0" smtClean="0">
                <a:solidFill>
                  <a:srgbClr val="00B050"/>
                </a:solidFill>
              </a:rPr>
              <a:t> Mutter</a:t>
            </a:r>
            <a:r>
              <a:rPr lang="en-US" altLang="en-US" sz="2200" dirty="0" smtClean="0">
                <a:solidFill>
                  <a:srgbClr val="00B050"/>
                </a:solidFill>
              </a:rPr>
              <a:t> </a:t>
            </a:r>
            <a:r>
              <a:rPr lang="en-US" altLang="en-US" sz="2200" dirty="0" smtClean="0"/>
              <a:t>= </a:t>
            </a:r>
            <a:r>
              <a:rPr lang="de-DE" altLang="en-US" sz="2200" dirty="0" smtClean="0"/>
              <a:t>der Onkel </a:t>
            </a:r>
            <a:r>
              <a:rPr lang="de-DE" altLang="en-US" sz="2200" u="sng" dirty="0" smtClean="0">
                <a:solidFill>
                  <a:srgbClr val="0070C0"/>
                </a:solidFill>
              </a:rPr>
              <a:t>von meiner Mutter</a:t>
            </a:r>
          </a:p>
          <a:p>
            <a:pPr lvl="2" eaLnBrk="1" hangingPunct="1"/>
            <a:r>
              <a:rPr lang="en-US" altLang="en-US" sz="2200" dirty="0" smtClean="0"/>
              <a:t>die </a:t>
            </a:r>
            <a:r>
              <a:rPr lang="en-US" altLang="en-US" sz="2200" dirty="0" err="1" smtClean="0"/>
              <a:t>Namen</a:t>
            </a:r>
            <a:r>
              <a:rPr lang="en-US" altLang="en-US" sz="2200" dirty="0" smtClean="0"/>
              <a:t> </a:t>
            </a:r>
            <a:r>
              <a:rPr lang="en-US" altLang="en-US" sz="2200" u="sng" dirty="0" smtClean="0">
                <a:solidFill>
                  <a:srgbClr val="00B050"/>
                </a:solidFill>
              </a:rPr>
              <a:t>der Kinder</a:t>
            </a:r>
            <a:r>
              <a:rPr lang="en-US" altLang="en-US" sz="2200" dirty="0" smtClean="0">
                <a:solidFill>
                  <a:srgbClr val="00B050"/>
                </a:solidFill>
              </a:rPr>
              <a:t> </a:t>
            </a:r>
            <a:r>
              <a:rPr lang="en-US" altLang="en-US" sz="2200" dirty="0" smtClean="0"/>
              <a:t>= </a:t>
            </a:r>
            <a:r>
              <a:rPr lang="de-DE" altLang="en-US" sz="2200" dirty="0" smtClean="0"/>
              <a:t>die Namen </a:t>
            </a:r>
            <a:r>
              <a:rPr lang="de-DE" altLang="en-US" sz="2200" u="sng" dirty="0" smtClean="0">
                <a:solidFill>
                  <a:srgbClr val="0070C0"/>
                </a:solidFill>
              </a:rPr>
              <a:t>von den Kindern</a:t>
            </a:r>
            <a:endParaRPr lang="en-US" altLang="en-US" sz="2200" dirty="0" smtClean="0">
              <a:solidFill>
                <a:srgbClr val="0070C0"/>
              </a:solidFill>
            </a:endParaRPr>
          </a:p>
          <a:p>
            <a:pPr lvl="2" eaLnBrk="1" hangingPunct="1"/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9515"/>
            <a:ext cx="12192000" cy="1227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8500"/>
          </a:xfrm>
        </p:spPr>
        <p:txBody>
          <a:bodyPr/>
          <a:lstStyle/>
          <a:p>
            <a:pPr algn="ctr" eaLnBrk="1" hangingPunct="1"/>
            <a:r>
              <a:rPr lang="en-US" altLang="en-US" b="1" i="1" dirty="0" smtClean="0"/>
              <a:t>Let’s Practice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16335"/>
              </p:ext>
            </p:extLst>
          </p:nvPr>
        </p:nvGraphicFramePr>
        <p:xfrm>
          <a:off x="749300" y="1193800"/>
          <a:ext cx="11442700" cy="4686300"/>
        </p:xfrm>
        <a:graphic>
          <a:graphicData uri="http://schemas.openxmlformats.org/drawingml/2006/table">
            <a:tbl>
              <a:tblPr/>
              <a:tblGrid>
                <a:gridCol w="361858"/>
                <a:gridCol w="11080842"/>
              </a:tblGrid>
              <a:tr h="7810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 dirty="0"/>
                        <a:t>1.</a:t>
                      </a:r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de-DE" sz="2400" b="1" dirty="0"/>
                        <a:t>Ist das das Haus </a:t>
                      </a:r>
                      <a:r>
                        <a:rPr lang="de-DE" sz="2400" b="1" dirty="0" smtClean="0"/>
                        <a:t>_____________________ </a:t>
                      </a:r>
                      <a:r>
                        <a:rPr lang="de-DE" sz="2400" b="1" i="1" dirty="0"/>
                        <a:t>(deine </a:t>
                      </a:r>
                      <a:r>
                        <a:rPr lang="de-DE" sz="2400" b="1" i="1" dirty="0" smtClean="0"/>
                        <a:t>Schwester </a:t>
                      </a:r>
                      <a:r>
                        <a:rPr lang="de-DE" sz="2400" b="1" i="1" dirty="0" smtClean="0"/>
                        <a:t>(f))</a:t>
                      </a:r>
                      <a:r>
                        <a:rPr lang="de-DE" sz="2400" b="1" dirty="0" smtClean="0"/>
                        <a:t>?</a:t>
                      </a:r>
                      <a:endParaRPr lang="de-DE" sz="2400" b="1" dirty="0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en-US" sz="2400" b="1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de-DE" sz="2400" b="1" dirty="0"/>
                        <a:t>Nein, das ist das Haus </a:t>
                      </a:r>
                      <a:r>
                        <a:rPr lang="de-DE" sz="2400" b="1" dirty="0" smtClean="0"/>
                        <a:t>___________________________ </a:t>
                      </a:r>
                      <a:r>
                        <a:rPr lang="de-DE" sz="2400" b="1" i="1" dirty="0"/>
                        <a:t>(unsere </a:t>
                      </a:r>
                      <a:r>
                        <a:rPr lang="de-DE" sz="2400" b="1" i="1" dirty="0" smtClean="0"/>
                        <a:t>Großeltern (</a:t>
                      </a:r>
                      <a:r>
                        <a:rPr lang="de-DE" sz="2400" b="1" i="1" dirty="0" err="1" smtClean="0"/>
                        <a:t>pl</a:t>
                      </a:r>
                      <a:r>
                        <a:rPr lang="de-DE" sz="2400" b="1" i="1" dirty="0" smtClean="0"/>
                        <a:t>))</a:t>
                      </a:r>
                      <a:r>
                        <a:rPr lang="de-DE" sz="2400" b="1" dirty="0" smtClean="0"/>
                        <a:t>.</a:t>
                      </a:r>
                      <a:endParaRPr lang="de-DE" sz="2400" b="1" dirty="0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/>
                        <a:t>2.</a:t>
                      </a:r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de-DE" sz="2400" b="1" dirty="0"/>
                        <a:t>Das ist die neue Freundin </a:t>
                      </a:r>
                      <a:r>
                        <a:rPr lang="de-DE" sz="2400" b="1" dirty="0" smtClean="0"/>
                        <a:t>____________________________ </a:t>
                      </a:r>
                      <a:r>
                        <a:rPr lang="de-DE" sz="2400" b="1" i="1" dirty="0"/>
                        <a:t>(mein </a:t>
                      </a:r>
                      <a:r>
                        <a:rPr lang="de-DE" sz="2400" b="1" i="1" dirty="0" smtClean="0"/>
                        <a:t>Bruder (m))</a:t>
                      </a:r>
                      <a:r>
                        <a:rPr lang="de-DE" sz="2400" b="1" dirty="0" smtClean="0"/>
                        <a:t>.</a:t>
                      </a:r>
                      <a:endParaRPr lang="de-DE" sz="2400" b="1" dirty="0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en-US" sz="2400" b="1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de-DE" sz="2400" b="1" dirty="0"/>
                        <a:t>So! Das ist </a:t>
                      </a:r>
                      <a:r>
                        <a:rPr lang="de-DE" sz="2400" b="1" dirty="0" smtClean="0"/>
                        <a:t>__________________ </a:t>
                      </a:r>
                      <a:r>
                        <a:rPr lang="de-DE" sz="2400" b="1" i="1" dirty="0"/>
                        <a:t>(Klaus)</a:t>
                      </a:r>
                      <a:r>
                        <a:rPr lang="de-DE" sz="2400" b="1" dirty="0"/>
                        <a:t> Freundin</a:t>
                      </a:r>
                      <a:r>
                        <a:rPr lang="de-DE" sz="2400" b="1" dirty="0" smtClean="0"/>
                        <a:t>!</a:t>
                      </a:r>
                      <a:endParaRPr lang="de-DE" sz="2400" b="1" dirty="0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/>
                        <a:t>3.</a:t>
                      </a:r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400" b="1" dirty="0" err="1"/>
                        <a:t>Ist</a:t>
                      </a:r>
                      <a:r>
                        <a:rPr lang="en-US" sz="2400" b="1" dirty="0"/>
                        <a:t> das </a:t>
                      </a:r>
                      <a:r>
                        <a:rPr lang="en-US" sz="2400" b="1" dirty="0" smtClean="0"/>
                        <a:t>______________________ </a:t>
                      </a:r>
                      <a:r>
                        <a:rPr lang="en-US" sz="2400" b="1" i="1" dirty="0"/>
                        <a:t>(Karin)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Sohn</a:t>
                      </a:r>
                      <a:r>
                        <a:rPr lang="en-US" sz="2400" b="1" dirty="0"/>
                        <a:t>?</a:t>
                      </a:r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en-US" sz="2400" b="1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de-DE" sz="2400" b="1" dirty="0"/>
                        <a:t>Nein, das ist der Sohn </a:t>
                      </a:r>
                      <a:r>
                        <a:rPr lang="de-DE" sz="2400" b="1" dirty="0" smtClean="0"/>
                        <a:t>__________________________ </a:t>
                      </a:r>
                      <a:r>
                        <a:rPr lang="de-DE" sz="2400" b="1" i="1" dirty="0"/>
                        <a:t>(mein </a:t>
                      </a:r>
                      <a:r>
                        <a:rPr lang="de-DE" sz="2400" b="1" i="1" dirty="0" smtClean="0"/>
                        <a:t>Arzt (m))</a:t>
                      </a:r>
                      <a:r>
                        <a:rPr lang="de-DE" sz="2400" b="1" dirty="0" smtClean="0"/>
                        <a:t>.</a:t>
                      </a:r>
                      <a:endParaRPr lang="de-DE" sz="2400" b="1" dirty="0"/>
                    </a:p>
                  </a:txBody>
                  <a:tcPr marL="49447" marR="49447" marT="24727" marB="24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495" name="Rectangle 7"/>
          <p:cNvSpPr>
            <a:spLocks noChangeArrowheads="1"/>
          </p:cNvSpPr>
          <p:nvPr/>
        </p:nvSpPr>
        <p:spPr bwMode="auto">
          <a:xfrm>
            <a:off x="0" y="698500"/>
            <a:ext cx="1219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/>
              <a:t>Genitivformen.</a:t>
            </a:r>
            <a:r>
              <a:rPr lang="en-US" altLang="en-US" sz="2000"/>
              <a:t> </a:t>
            </a:r>
            <a:r>
              <a:rPr lang="en-US" altLang="en-US" sz="2000" i="1"/>
              <a:t>Fill in the blanks with the genitive or possessive forms of the nouns indicated</a:t>
            </a:r>
            <a:endParaRPr lang="en-US" altLang="en-US" sz="2000"/>
          </a:p>
        </p:txBody>
      </p:sp>
      <p:sp>
        <p:nvSpPr>
          <p:cNvPr id="10" name="Rectangle 9"/>
          <p:cNvSpPr/>
          <p:nvPr/>
        </p:nvSpPr>
        <p:spPr>
          <a:xfrm>
            <a:off x="3586163" y="1409700"/>
            <a:ext cx="23860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B050"/>
                </a:solidFill>
                <a:latin typeface="Calibri"/>
                <a:cs typeface="+mn-cs"/>
              </a:rPr>
              <a:t>deiner Schwester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78375" y="2208213"/>
            <a:ext cx="26352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B050"/>
                </a:solidFill>
                <a:latin typeface="Calibri"/>
                <a:cs typeface="+mn-cs"/>
              </a:rPr>
              <a:t>unserer Großeltern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02263" y="2981325"/>
            <a:ext cx="21748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B050"/>
                </a:solidFill>
                <a:latin typeface="Calibri"/>
                <a:cs typeface="+mn-cs"/>
              </a:rPr>
              <a:t>meines Bruders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32163" y="3746500"/>
            <a:ext cx="9413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B050"/>
                </a:solidFill>
                <a:latin typeface="Calibri"/>
                <a:cs typeface="+mn-cs"/>
              </a:rPr>
              <a:t>Klaus‘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64669" y="4534853"/>
            <a:ext cx="1042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B050"/>
                </a:solidFill>
                <a:latin typeface="Calibri"/>
                <a:cs typeface="+mn-cs"/>
              </a:rPr>
              <a:t>Karins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8375" y="5324475"/>
            <a:ext cx="1977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00B050"/>
                </a:solidFill>
                <a:latin typeface="Calibri"/>
                <a:cs typeface="+mn-cs"/>
              </a:rPr>
              <a:t>meines </a:t>
            </a:r>
            <a:r>
              <a:rPr lang="de-DE" sz="2400" b="1" dirty="0" smtClean="0">
                <a:solidFill>
                  <a:srgbClr val="00B050"/>
                </a:solidFill>
                <a:latin typeface="Calibri"/>
                <a:cs typeface="+mn-cs"/>
              </a:rPr>
              <a:t>Arztes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5875"/>
              </p:ext>
            </p:extLst>
          </p:nvPr>
        </p:nvGraphicFramePr>
        <p:xfrm>
          <a:off x="101600" y="662013"/>
          <a:ext cx="11988800" cy="6030200"/>
        </p:xfrm>
        <a:graphic>
          <a:graphicData uri="http://schemas.openxmlformats.org/drawingml/2006/table">
            <a:tbl>
              <a:tblPr/>
              <a:tblGrid>
                <a:gridCol w="342900"/>
                <a:gridCol w="11645900"/>
              </a:tblGrid>
              <a:tr h="4200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/>
                        <a:t>1.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Dort sind die Schuhe. Die Schuhe gehören meiner Mutter.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40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___________________________________________________________________________</a:t>
                      </a:r>
                      <a:endParaRPr lang="en-US" sz="2400" dirty="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/>
                        <a:t>2.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Die Katze ist weggelaufen. Die Katze gehört meiner Eltern.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40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___________________________________________________________________________</a:t>
                      </a:r>
                      <a:endParaRPr lang="en-US" sz="2400" dirty="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/>
                        <a:t>3.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Ich gehe zu dem Haus. Das Haus gehört meinem Freund.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40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___________________________________________________________________________</a:t>
                      </a:r>
                      <a:endParaRPr lang="en-US" sz="2400" dirty="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/>
                        <a:t>4.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Ich kann das Buch nicht finden. Das Buch gehört meinem Bruder.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40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___________________________________________________________________________</a:t>
                      </a:r>
                      <a:endParaRPr lang="en-US" sz="2400" dirty="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/>
                        <a:t>5.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2400" b="1" dirty="0"/>
                        <a:t>Der Vater wohnt in Irland. Mein Freund ist sein Sohn.</a:t>
                      </a:r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n-US" sz="240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400" dirty="0" smtClean="0"/>
                        <a:t>___________________________________________________________________________</a:t>
                      </a:r>
                      <a:endParaRPr lang="en-US" sz="2400" dirty="0"/>
                    </a:p>
                  </a:txBody>
                  <a:tcPr marL="54392" marR="54392" marT="27190" marB="271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6720" y="2565864"/>
            <a:ext cx="107188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</a:rPr>
              <a:t>Die Katze </a:t>
            </a:r>
            <a:r>
              <a:rPr lang="de-DE" sz="2400" b="1" dirty="0">
                <a:solidFill>
                  <a:srgbClr val="00B050"/>
                </a:solidFill>
                <a:latin typeface="+mn-lt"/>
              </a:rPr>
              <a:t>meiner Eltern </a:t>
            </a:r>
            <a:r>
              <a:rPr lang="de-DE" sz="2400" dirty="0">
                <a:latin typeface="+mn-lt"/>
              </a:rPr>
              <a:t>ist weggelaufen. </a:t>
            </a:r>
            <a:r>
              <a:rPr lang="de-DE" sz="2400" i="1" dirty="0">
                <a:latin typeface="+mn-lt"/>
              </a:rPr>
              <a:t>(=</a:t>
            </a:r>
            <a:r>
              <a:rPr lang="de-DE" sz="2400" i="1" dirty="0" err="1">
                <a:latin typeface="+mn-lt"/>
              </a:rPr>
              <a:t>My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parents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cat</a:t>
            </a:r>
            <a:r>
              <a:rPr lang="de-DE" sz="2400" i="1" dirty="0">
                <a:latin typeface="+mn-lt"/>
              </a:rPr>
              <a:t> ran </a:t>
            </a:r>
            <a:r>
              <a:rPr lang="de-DE" sz="2400" i="1" dirty="0" err="1">
                <a:latin typeface="+mn-lt"/>
              </a:rPr>
              <a:t>away</a:t>
            </a:r>
            <a:r>
              <a:rPr lang="de-DE" sz="2400" i="1" dirty="0">
                <a:latin typeface="+mn-lt"/>
              </a:rPr>
              <a:t>.)</a:t>
            </a:r>
            <a:endParaRPr lang="en-US" sz="24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" y="3748809"/>
            <a:ext cx="10287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</a:rPr>
              <a:t>Ich gehe zu dem Haus </a:t>
            </a:r>
            <a:r>
              <a:rPr lang="de-DE" sz="2400" b="1" dirty="0">
                <a:solidFill>
                  <a:srgbClr val="00B050"/>
                </a:solidFill>
                <a:latin typeface="+mn-lt"/>
              </a:rPr>
              <a:t>meines Freundes</a:t>
            </a:r>
            <a:r>
              <a:rPr lang="de-DE" sz="2400" dirty="0">
                <a:latin typeface="+mn-lt"/>
              </a:rPr>
              <a:t>. </a:t>
            </a:r>
            <a:r>
              <a:rPr lang="de-DE" sz="2400" i="1" dirty="0">
                <a:latin typeface="+mn-lt"/>
              </a:rPr>
              <a:t>(=I am </a:t>
            </a:r>
            <a:r>
              <a:rPr lang="de-DE" sz="2400" i="1" dirty="0" err="1">
                <a:latin typeface="+mn-lt"/>
              </a:rPr>
              <a:t>going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to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my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friend‘s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house</a:t>
            </a:r>
            <a:r>
              <a:rPr lang="de-DE" sz="2400" i="1" dirty="0">
                <a:latin typeface="+mn-lt"/>
              </a:rPr>
              <a:t>.)</a:t>
            </a:r>
            <a:endParaRPr lang="en-US" sz="24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" y="4931754"/>
            <a:ext cx="106299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</a:rPr>
              <a:t>Ich kann das Buch </a:t>
            </a:r>
            <a:r>
              <a:rPr lang="de-DE" sz="2400" b="1" dirty="0">
                <a:solidFill>
                  <a:srgbClr val="00B050"/>
                </a:solidFill>
                <a:latin typeface="+mn-lt"/>
              </a:rPr>
              <a:t>meines Bruders </a:t>
            </a:r>
            <a:r>
              <a:rPr lang="de-DE" sz="2400" dirty="0">
                <a:latin typeface="+mn-lt"/>
              </a:rPr>
              <a:t>nicht finden. </a:t>
            </a:r>
            <a:r>
              <a:rPr lang="de-DE" sz="2400" i="1" dirty="0">
                <a:latin typeface="+mn-lt"/>
              </a:rPr>
              <a:t>(=I </a:t>
            </a:r>
            <a:r>
              <a:rPr lang="de-DE" sz="2400" i="1" dirty="0" err="1">
                <a:latin typeface="+mn-lt"/>
              </a:rPr>
              <a:t>can‘t</a:t>
            </a:r>
            <a:r>
              <a:rPr lang="de-DE" sz="2400" i="1" dirty="0">
                <a:latin typeface="+mn-lt"/>
              </a:rPr>
              <a:t> find </a:t>
            </a:r>
            <a:r>
              <a:rPr lang="de-DE" sz="2400" i="1" dirty="0" err="1">
                <a:latin typeface="+mn-lt"/>
              </a:rPr>
              <a:t>my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brother‘s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book</a:t>
            </a:r>
            <a:r>
              <a:rPr lang="de-DE" sz="2400" i="1" dirty="0">
                <a:latin typeface="+mn-lt"/>
              </a:rPr>
              <a:t>.)</a:t>
            </a:r>
            <a:endParaRPr lang="en-US" sz="24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" y="6177762"/>
            <a:ext cx="106299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</a:rPr>
              <a:t>Der Vater </a:t>
            </a:r>
            <a:r>
              <a:rPr lang="de-DE" sz="2400" b="1" dirty="0">
                <a:solidFill>
                  <a:srgbClr val="00B050"/>
                </a:solidFill>
                <a:latin typeface="+mn-lt"/>
              </a:rPr>
              <a:t>meines Freundes </a:t>
            </a:r>
            <a:r>
              <a:rPr lang="de-DE" sz="2400" dirty="0">
                <a:latin typeface="+mn-lt"/>
              </a:rPr>
              <a:t>wohnt in Irland. </a:t>
            </a:r>
            <a:r>
              <a:rPr lang="de-DE" sz="2400" i="1" dirty="0">
                <a:latin typeface="+mn-lt"/>
              </a:rPr>
              <a:t>(=</a:t>
            </a:r>
            <a:r>
              <a:rPr lang="de-DE" sz="2400" i="1" dirty="0" err="1">
                <a:latin typeface="+mn-lt"/>
              </a:rPr>
              <a:t>My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friend‘s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dad</a:t>
            </a:r>
            <a:r>
              <a:rPr lang="de-DE" sz="2400" i="1" dirty="0">
                <a:latin typeface="+mn-lt"/>
              </a:rPr>
              <a:t> </a:t>
            </a:r>
            <a:r>
              <a:rPr lang="de-DE" sz="2400" i="1" dirty="0" err="1">
                <a:latin typeface="+mn-lt"/>
              </a:rPr>
              <a:t>lives</a:t>
            </a:r>
            <a:r>
              <a:rPr lang="de-DE" sz="2400" i="1" dirty="0">
                <a:latin typeface="+mn-lt"/>
              </a:rPr>
              <a:t> in </a:t>
            </a:r>
            <a:r>
              <a:rPr lang="de-DE" sz="2400" i="1" dirty="0" err="1">
                <a:latin typeface="+mn-lt"/>
              </a:rPr>
              <a:t>Ireland</a:t>
            </a:r>
            <a:r>
              <a:rPr lang="de-DE" sz="2400" i="1" dirty="0">
                <a:latin typeface="+mn-lt"/>
              </a:rPr>
              <a:t>.)</a:t>
            </a:r>
            <a:endParaRPr lang="en-US" sz="2400" dirty="0">
              <a:latin typeface="+mn-lt"/>
            </a:endParaRPr>
          </a:p>
        </p:txBody>
      </p:sp>
      <p:sp>
        <p:nvSpPr>
          <p:cNvPr id="21530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8500"/>
          </a:xfrm>
        </p:spPr>
        <p:txBody>
          <a:bodyPr/>
          <a:lstStyle/>
          <a:p>
            <a:pPr algn="ctr" eaLnBrk="1" hangingPunct="1"/>
            <a:r>
              <a:rPr lang="en-US" altLang="en-US" b="1" i="1" dirty="0" smtClean="0"/>
              <a:t>Let’s</a:t>
            </a:r>
            <a:r>
              <a:rPr lang="en-US" altLang="en-US" b="1" dirty="0" smtClean="0"/>
              <a:t> </a:t>
            </a:r>
            <a:r>
              <a:rPr lang="en-US" altLang="en-US" b="1" i="1" dirty="0" smtClean="0"/>
              <a:t>Practice</a:t>
            </a:r>
            <a:endParaRPr lang="en-US" altLang="en-US" b="1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441960" y="1198551"/>
            <a:ext cx="10271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Dort </a:t>
            </a:r>
            <a:r>
              <a:rPr lang="en-US" sz="2400" dirty="0" err="1">
                <a:solidFill>
                  <a:prstClr val="black"/>
                </a:solidFill>
                <a:latin typeface="Calibri"/>
                <a:cs typeface="+mn-cs"/>
              </a:rPr>
              <a:t>sind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 die </a:t>
            </a:r>
            <a:r>
              <a:rPr lang="en-US" sz="2400" dirty="0" err="1">
                <a:solidFill>
                  <a:prstClr val="black"/>
                </a:solidFill>
                <a:latin typeface="Calibri"/>
                <a:cs typeface="+mn-cs"/>
              </a:rPr>
              <a:t>Schuhe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/>
                <a:cs typeface="+mn-cs"/>
              </a:rPr>
              <a:t>meiner</a:t>
            </a:r>
            <a:r>
              <a:rPr lang="en-US" sz="2400" b="1" dirty="0">
                <a:solidFill>
                  <a:srgbClr val="00B050"/>
                </a:solidFill>
                <a:latin typeface="Calibri"/>
                <a:cs typeface="+mn-cs"/>
              </a:rPr>
              <a:t> Mutter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. </a:t>
            </a:r>
            <a:r>
              <a:rPr lang="en-US" sz="2400" i="1" dirty="0">
                <a:solidFill>
                  <a:prstClr val="black"/>
                </a:solidFill>
                <a:latin typeface="Calibri"/>
                <a:cs typeface="+mn-cs"/>
              </a:rPr>
              <a:t>(=There are my mother’s shoes.) </a:t>
            </a:r>
            <a:endParaRPr lang="en-US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61880" y="51277"/>
            <a:ext cx="223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gehören</a:t>
            </a:r>
            <a:r>
              <a:rPr lang="en-US" dirty="0" smtClean="0"/>
              <a:t> = belong 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0"/>
            <a:ext cx="1085215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897</Words>
  <Application>Microsoft Office PowerPoint</Application>
  <PresentationFormat>Widescreen</PresentationFormat>
  <Paragraphs>118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Der Genitiv</vt:lpstr>
      <vt:lpstr>Genitiv Notizen</vt:lpstr>
      <vt:lpstr>PowerPoint Presentation</vt:lpstr>
      <vt:lpstr>PowerPoint Presentation</vt:lpstr>
      <vt:lpstr>PowerPoint Presentation</vt:lpstr>
      <vt:lpstr>Let’s Practice</vt:lpstr>
      <vt:lpstr>Let’s Practice</vt:lpstr>
      <vt:lpstr>PowerPoint Presentation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Genitive</dc:title>
  <dc:creator>Young, Rebecca</dc:creator>
  <cp:lastModifiedBy>Young, Rebecca</cp:lastModifiedBy>
  <cp:revision>20</cp:revision>
  <dcterms:created xsi:type="dcterms:W3CDTF">2015-03-23T22:07:23Z</dcterms:created>
  <dcterms:modified xsi:type="dcterms:W3CDTF">2015-04-14T18:20:54Z</dcterms:modified>
</cp:coreProperties>
</file>