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1347" autoAdjust="0"/>
  </p:normalViewPr>
  <p:slideViewPr>
    <p:cSldViewPr snapToGrid="0">
      <p:cViewPr varScale="1">
        <p:scale>
          <a:sx n="76" d="100"/>
          <a:sy n="76" d="100"/>
        </p:scale>
        <p:origin x="126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DEE26E-65A0-4EF5-AB36-7C344BD31F2E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9F57C-0C1D-46A6-91D4-315BB0F65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20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are some structural layouts</a:t>
            </a:r>
            <a:r>
              <a:rPr lang="en-US" baseline="0" dirty="0" smtClean="0"/>
              <a:t> of how to build </a:t>
            </a:r>
            <a:r>
              <a:rPr lang="en-US" baseline="0" smtClean="0"/>
              <a:t>German sentences.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780E2-A6B3-47E7-958B-BD3435A0E86D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570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5725-F8EC-49D9-8A14-83AB22D66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B0F2-8186-4C11-8B8C-592A377830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651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5725-F8EC-49D9-8A14-83AB22D66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B0F2-8186-4C11-8B8C-592A377830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638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5725-F8EC-49D9-8A14-83AB22D66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B0F2-8186-4C11-8B8C-592A377830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070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5725-F8EC-49D9-8A14-83AB22D66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B0F2-8186-4C11-8B8C-592A377830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572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5725-F8EC-49D9-8A14-83AB22D66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B0F2-8186-4C11-8B8C-592A377830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61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5725-F8EC-49D9-8A14-83AB22D66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B0F2-8186-4C11-8B8C-592A377830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313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5725-F8EC-49D9-8A14-83AB22D66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B0F2-8186-4C11-8B8C-592A377830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367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5725-F8EC-49D9-8A14-83AB22D66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B0F2-8186-4C11-8B8C-592A377830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959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5725-F8EC-49D9-8A14-83AB22D66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B0F2-8186-4C11-8B8C-592A377830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516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5725-F8EC-49D9-8A14-83AB22D66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B0F2-8186-4C11-8B8C-592A377830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790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5725-F8EC-49D9-8A14-83AB22D66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FB0F2-8186-4C11-8B8C-592A377830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465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65725-F8EC-49D9-8A14-83AB22D66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FB0F2-8186-4C11-8B8C-592A3778306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256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/>
          <a:lstStyle/>
          <a:p>
            <a:r>
              <a:rPr lang="en-US" dirty="0" smtClean="0"/>
              <a:t>Grammar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12192000" cy="60960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u="sng" dirty="0">
                <a:solidFill>
                  <a:srgbClr val="8439BD"/>
                </a:solidFill>
              </a:rPr>
              <a:t>Subject</a:t>
            </a:r>
            <a:r>
              <a:rPr lang="en-US" sz="2000" b="1" dirty="0"/>
              <a:t>    </a:t>
            </a:r>
            <a:r>
              <a:rPr lang="en-US" sz="2000" b="1" u="sng" dirty="0">
                <a:solidFill>
                  <a:schemeClr val="accent6">
                    <a:lumMod val="75000"/>
                  </a:schemeClr>
                </a:solidFill>
              </a:rPr>
              <a:t>conjugated verb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en-US" sz="2000" b="1" u="sng" dirty="0"/>
              <a:t>extras</a:t>
            </a:r>
            <a:r>
              <a:rPr lang="en-US" sz="1800" b="1" u="sng" dirty="0"/>
              <a:t>.</a:t>
            </a:r>
          </a:p>
          <a:p>
            <a:pPr marL="857250" lvl="1" indent="-457200"/>
            <a:r>
              <a:rPr lang="de-AT" sz="1800" b="1" dirty="0">
                <a:solidFill>
                  <a:srgbClr val="8439BD"/>
                </a:solidFill>
              </a:rPr>
              <a:t>Ich</a:t>
            </a:r>
            <a:r>
              <a:rPr lang="de-AT" sz="1800" b="1" dirty="0"/>
              <a:t> </a:t>
            </a:r>
            <a:r>
              <a:rPr lang="de-AT" sz="1800" b="1" dirty="0">
                <a:solidFill>
                  <a:schemeClr val="accent6">
                    <a:lumMod val="75000"/>
                  </a:schemeClr>
                </a:solidFill>
              </a:rPr>
              <a:t>esse</a:t>
            </a:r>
            <a:r>
              <a:rPr lang="de-AT" sz="1800" b="1" dirty="0"/>
              <a:t> Pizza.</a:t>
            </a:r>
          </a:p>
          <a:p>
            <a:pPr marL="857250" lvl="1" indent="-457200"/>
            <a:r>
              <a:rPr lang="de-AT" sz="1800" b="1" dirty="0">
                <a:solidFill>
                  <a:srgbClr val="8439BD"/>
                </a:solidFill>
              </a:rPr>
              <a:t>Ich</a:t>
            </a:r>
            <a:r>
              <a:rPr lang="de-AT" sz="1800" b="1" dirty="0"/>
              <a:t> </a:t>
            </a:r>
            <a:r>
              <a:rPr lang="de-AT" sz="1800" b="1" dirty="0">
                <a:solidFill>
                  <a:schemeClr val="accent6">
                    <a:lumMod val="75000"/>
                  </a:schemeClr>
                </a:solidFill>
              </a:rPr>
              <a:t>trinke</a:t>
            </a:r>
            <a:r>
              <a:rPr lang="de-AT" sz="1800" b="1" dirty="0"/>
              <a:t> Wasser.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u="sng" dirty="0">
                <a:solidFill>
                  <a:srgbClr val="8439BD"/>
                </a:solidFill>
              </a:rPr>
              <a:t>Subject</a:t>
            </a:r>
            <a:r>
              <a:rPr lang="en-US" sz="2000" b="1" dirty="0">
                <a:solidFill>
                  <a:srgbClr val="8439BD"/>
                </a:solidFill>
              </a:rPr>
              <a:t>    </a:t>
            </a:r>
            <a:r>
              <a:rPr lang="en-US" sz="2000" b="1" u="sng" dirty="0">
                <a:solidFill>
                  <a:schemeClr val="accent6">
                    <a:lumMod val="75000"/>
                  </a:schemeClr>
                </a:solidFill>
              </a:rPr>
              <a:t>conjugated </a:t>
            </a:r>
            <a:r>
              <a:rPr lang="en-US" sz="2000" b="1" u="sng" dirty="0">
                <a:solidFill>
                  <a:schemeClr val="accent6">
                    <a:lumMod val="75000"/>
                  </a:schemeClr>
                </a:solidFill>
              </a:rPr>
              <a:t>verb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en-US" sz="2000" b="1" u="sng" dirty="0"/>
              <a:t>extras</a:t>
            </a:r>
            <a:r>
              <a:rPr lang="en-US" sz="2000" b="1" dirty="0"/>
              <a:t>    </a:t>
            </a:r>
            <a:r>
              <a:rPr lang="en-US" sz="2000" b="1" u="sng" dirty="0">
                <a:solidFill>
                  <a:srgbClr val="FF0000"/>
                </a:solidFill>
              </a:rPr>
              <a:t>infinitive verb</a:t>
            </a:r>
            <a:r>
              <a:rPr lang="en-US" sz="1800" b="1" dirty="0"/>
              <a:t>.</a:t>
            </a:r>
            <a:r>
              <a:rPr lang="en-US" sz="1800" b="1" u="sng" dirty="0"/>
              <a:t>    </a:t>
            </a:r>
          </a:p>
          <a:p>
            <a:pPr marL="857250" lvl="1" indent="-457200"/>
            <a:r>
              <a:rPr lang="de-AT" sz="1800" b="1" dirty="0">
                <a:solidFill>
                  <a:srgbClr val="8439BD"/>
                </a:solidFill>
              </a:rPr>
              <a:t>Ich </a:t>
            </a:r>
            <a:r>
              <a:rPr lang="de-AT" sz="1800" b="1" dirty="0">
                <a:solidFill>
                  <a:schemeClr val="accent6">
                    <a:lumMod val="75000"/>
                  </a:schemeClr>
                </a:solidFill>
              </a:rPr>
              <a:t>möchte </a:t>
            </a:r>
            <a:r>
              <a:rPr lang="de-AT" sz="1800" b="1" dirty="0"/>
              <a:t>Pizza </a:t>
            </a:r>
            <a:r>
              <a:rPr lang="de-AT" sz="1800" b="1" dirty="0">
                <a:solidFill>
                  <a:srgbClr val="FF0000"/>
                </a:solidFill>
              </a:rPr>
              <a:t>essen. </a:t>
            </a:r>
          </a:p>
          <a:p>
            <a:pPr marL="857250" lvl="1" indent="-457200"/>
            <a:r>
              <a:rPr lang="de-AT" sz="1800" b="1" dirty="0">
                <a:solidFill>
                  <a:srgbClr val="8439BD"/>
                </a:solidFill>
              </a:rPr>
              <a:t>Ich </a:t>
            </a:r>
            <a:r>
              <a:rPr lang="de-AT" sz="1800" b="1" dirty="0">
                <a:solidFill>
                  <a:schemeClr val="accent6">
                    <a:lumMod val="75000"/>
                  </a:schemeClr>
                </a:solidFill>
              </a:rPr>
              <a:t>will </a:t>
            </a:r>
            <a:r>
              <a:rPr lang="de-AT" sz="1800" b="1" dirty="0"/>
              <a:t>Wasser </a:t>
            </a:r>
            <a:r>
              <a:rPr lang="de-AT" sz="1800" b="1" dirty="0">
                <a:solidFill>
                  <a:srgbClr val="FF0000"/>
                </a:solidFill>
              </a:rPr>
              <a:t>trinken. </a:t>
            </a:r>
            <a:endParaRPr lang="de-AT" sz="1800" b="1" dirty="0">
              <a:solidFill>
                <a:srgbClr val="8439BD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b="1" u="sng" dirty="0">
                <a:solidFill>
                  <a:schemeClr val="accent6">
                    <a:lumMod val="75000"/>
                  </a:schemeClr>
                </a:solidFill>
              </a:rPr>
              <a:t>Conjugated verb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en-US" sz="2000" b="1" u="sng" dirty="0">
                <a:solidFill>
                  <a:srgbClr val="8439BD"/>
                </a:solidFill>
              </a:rPr>
              <a:t>subject</a:t>
            </a:r>
            <a:r>
              <a:rPr lang="en-US" sz="2000" b="1" dirty="0"/>
              <a:t>    </a:t>
            </a:r>
            <a:r>
              <a:rPr lang="en-US" sz="2000" b="1" u="sng" dirty="0"/>
              <a:t>extras</a:t>
            </a:r>
            <a:r>
              <a:rPr lang="en-US" sz="1800" b="1" dirty="0"/>
              <a:t>?</a:t>
            </a:r>
          </a:p>
          <a:p>
            <a:pPr marL="857250" lvl="1" indent="-457200"/>
            <a:r>
              <a:rPr lang="de-AT" sz="1800" b="1" dirty="0">
                <a:solidFill>
                  <a:schemeClr val="accent6">
                    <a:lumMod val="75000"/>
                  </a:schemeClr>
                </a:solidFill>
              </a:rPr>
              <a:t>Isst</a:t>
            </a:r>
            <a:r>
              <a:rPr lang="de-AT" sz="1800" b="1" dirty="0"/>
              <a:t> </a:t>
            </a:r>
            <a:r>
              <a:rPr lang="de-AT" sz="1800" b="1" dirty="0">
                <a:solidFill>
                  <a:srgbClr val="8439BD"/>
                </a:solidFill>
              </a:rPr>
              <a:t>du</a:t>
            </a:r>
            <a:r>
              <a:rPr lang="de-AT" sz="1800" b="1" dirty="0"/>
              <a:t> Pizza?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u="sng" dirty="0">
                <a:solidFill>
                  <a:schemeClr val="accent6">
                    <a:lumMod val="75000"/>
                  </a:schemeClr>
                </a:solidFill>
              </a:rPr>
              <a:t>Conjugated verb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en-US" sz="2000" b="1" u="sng" dirty="0">
                <a:solidFill>
                  <a:srgbClr val="8439BD"/>
                </a:solidFill>
              </a:rPr>
              <a:t>subject</a:t>
            </a:r>
            <a:r>
              <a:rPr lang="en-US" sz="2000" b="1" dirty="0"/>
              <a:t>    </a:t>
            </a:r>
            <a:r>
              <a:rPr lang="en-US" sz="2000" b="1" u="sng" dirty="0"/>
              <a:t>extras</a:t>
            </a:r>
            <a:r>
              <a:rPr lang="en-US" sz="2000" b="1" dirty="0"/>
              <a:t>    </a:t>
            </a:r>
            <a:r>
              <a:rPr lang="en-US" sz="2000" b="1" u="sng" dirty="0">
                <a:solidFill>
                  <a:srgbClr val="FF0000"/>
                </a:solidFill>
              </a:rPr>
              <a:t>infinitive verb</a:t>
            </a:r>
            <a:r>
              <a:rPr lang="en-US" sz="2000" b="1" dirty="0"/>
              <a:t>?</a:t>
            </a:r>
          </a:p>
          <a:p>
            <a:pPr marL="857250" lvl="1" indent="-457200"/>
            <a:r>
              <a:rPr lang="de-AT" sz="1800" b="1" dirty="0">
                <a:solidFill>
                  <a:schemeClr val="accent6">
                    <a:lumMod val="75000"/>
                  </a:schemeClr>
                </a:solidFill>
              </a:rPr>
              <a:t>Möchtest</a:t>
            </a:r>
            <a:r>
              <a:rPr lang="de-AT" sz="1800" b="1" dirty="0"/>
              <a:t> </a:t>
            </a:r>
            <a:r>
              <a:rPr lang="de-AT" sz="1800" b="1" dirty="0">
                <a:solidFill>
                  <a:srgbClr val="8439BD"/>
                </a:solidFill>
              </a:rPr>
              <a:t>du</a:t>
            </a:r>
            <a:r>
              <a:rPr lang="de-AT" sz="1800" b="1" dirty="0"/>
              <a:t> </a:t>
            </a:r>
            <a:r>
              <a:rPr lang="de-AT" sz="1800" b="1" dirty="0"/>
              <a:t>Pizza </a:t>
            </a:r>
            <a:r>
              <a:rPr lang="de-AT" sz="1800" b="1" dirty="0">
                <a:solidFill>
                  <a:srgbClr val="FF0000"/>
                </a:solidFill>
              </a:rPr>
              <a:t>essen</a:t>
            </a:r>
            <a:r>
              <a:rPr lang="de-AT" sz="1800" b="1" dirty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u="sng" dirty="0">
                <a:solidFill>
                  <a:srgbClr val="00B050"/>
                </a:solidFill>
              </a:rPr>
              <a:t>Question word</a:t>
            </a:r>
            <a:r>
              <a:rPr lang="en-US" sz="2000" b="1" dirty="0">
                <a:solidFill>
                  <a:srgbClr val="00B050"/>
                </a:solidFill>
              </a:rPr>
              <a:t>    </a:t>
            </a:r>
            <a:r>
              <a:rPr lang="en-US" sz="2000" b="1" u="sng" dirty="0">
                <a:solidFill>
                  <a:schemeClr val="accent6">
                    <a:lumMod val="75000"/>
                  </a:schemeClr>
                </a:solidFill>
              </a:rPr>
              <a:t>conjugated verb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en-US" sz="2000" b="1" u="sng" dirty="0">
                <a:solidFill>
                  <a:srgbClr val="8439BD"/>
                </a:solidFill>
              </a:rPr>
              <a:t>subject</a:t>
            </a:r>
            <a:r>
              <a:rPr lang="en-US" sz="2000" b="1" dirty="0"/>
              <a:t>    </a:t>
            </a:r>
            <a:r>
              <a:rPr lang="en-US" sz="2000" b="1" u="sng" dirty="0"/>
              <a:t>extras</a:t>
            </a:r>
            <a:r>
              <a:rPr lang="en-US" sz="2000" b="1" dirty="0"/>
              <a:t>?</a:t>
            </a:r>
          </a:p>
          <a:p>
            <a:pPr marL="857250" lvl="1" indent="-457200"/>
            <a:r>
              <a:rPr lang="de-AT" sz="1800" b="1" dirty="0">
                <a:solidFill>
                  <a:srgbClr val="00B050"/>
                </a:solidFill>
              </a:rPr>
              <a:t>Wo </a:t>
            </a:r>
            <a:r>
              <a:rPr lang="de-AT" sz="1800" b="1" dirty="0">
                <a:solidFill>
                  <a:schemeClr val="accent6">
                    <a:lumMod val="75000"/>
                  </a:schemeClr>
                </a:solidFill>
              </a:rPr>
              <a:t>isst</a:t>
            </a:r>
            <a:r>
              <a:rPr lang="de-AT" sz="1800" b="1" dirty="0"/>
              <a:t> </a:t>
            </a:r>
            <a:r>
              <a:rPr lang="de-AT" sz="1800" b="1" dirty="0">
                <a:solidFill>
                  <a:srgbClr val="8439BD"/>
                </a:solidFill>
              </a:rPr>
              <a:t>du</a:t>
            </a:r>
            <a:r>
              <a:rPr lang="de-AT" sz="1800" b="1" dirty="0"/>
              <a:t> </a:t>
            </a:r>
            <a:r>
              <a:rPr lang="de-AT" sz="1800" b="1" dirty="0"/>
              <a:t>Pizza?</a:t>
            </a:r>
            <a:endParaRPr lang="de-AT" sz="1800" b="1" dirty="0"/>
          </a:p>
          <a:p>
            <a:pPr marL="457200" indent="-457200">
              <a:buFont typeface="+mj-lt"/>
              <a:buAutoNum type="arabicPeriod"/>
            </a:pPr>
            <a:r>
              <a:rPr lang="en-US" sz="2000" b="1" u="sng" dirty="0">
                <a:solidFill>
                  <a:srgbClr val="00B050"/>
                </a:solidFill>
              </a:rPr>
              <a:t>Question word</a:t>
            </a:r>
            <a:r>
              <a:rPr lang="en-US" sz="2000" b="1" dirty="0">
                <a:solidFill>
                  <a:srgbClr val="00B050"/>
                </a:solidFill>
              </a:rPr>
              <a:t>    </a:t>
            </a:r>
            <a:r>
              <a:rPr lang="en-US" sz="2000" b="1" u="sng" dirty="0">
                <a:solidFill>
                  <a:schemeClr val="accent6">
                    <a:lumMod val="75000"/>
                  </a:schemeClr>
                </a:solidFill>
              </a:rPr>
              <a:t>conjugated </a:t>
            </a:r>
            <a:r>
              <a:rPr lang="en-US" sz="2000" b="1" u="sng" dirty="0">
                <a:solidFill>
                  <a:schemeClr val="accent6">
                    <a:lumMod val="75000"/>
                  </a:schemeClr>
                </a:solidFill>
              </a:rPr>
              <a:t>verb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sz="2000" b="1" u="sng" dirty="0">
                <a:solidFill>
                  <a:srgbClr val="8439BD"/>
                </a:solidFill>
              </a:rPr>
              <a:t>subject</a:t>
            </a:r>
            <a:r>
              <a:rPr lang="en-US" sz="2000" b="1" dirty="0"/>
              <a:t>  </a:t>
            </a:r>
            <a:r>
              <a:rPr lang="en-US" sz="2000" b="1" dirty="0"/>
              <a:t>  </a:t>
            </a:r>
            <a:r>
              <a:rPr lang="en-US" sz="2000" b="1" u="sng" dirty="0"/>
              <a:t>extras</a:t>
            </a:r>
            <a:r>
              <a:rPr lang="en-US" sz="2000" b="1" dirty="0"/>
              <a:t>    </a:t>
            </a:r>
            <a:r>
              <a:rPr lang="en-US" sz="2000" b="1" u="sng" dirty="0">
                <a:solidFill>
                  <a:srgbClr val="FF0000"/>
                </a:solidFill>
              </a:rPr>
              <a:t>infinitive </a:t>
            </a:r>
            <a:r>
              <a:rPr lang="en-US" sz="2000" b="1" u="sng" dirty="0">
                <a:solidFill>
                  <a:srgbClr val="FF0000"/>
                </a:solidFill>
              </a:rPr>
              <a:t>verb</a:t>
            </a:r>
            <a:r>
              <a:rPr lang="en-US" sz="1800" b="1" dirty="0"/>
              <a:t>?</a:t>
            </a:r>
          </a:p>
          <a:p>
            <a:pPr marL="857250" lvl="1" indent="-457200"/>
            <a:r>
              <a:rPr lang="de-AT" sz="1800" b="1" dirty="0">
                <a:solidFill>
                  <a:srgbClr val="00B050"/>
                </a:solidFill>
              </a:rPr>
              <a:t>Wo </a:t>
            </a:r>
            <a:r>
              <a:rPr lang="de-AT" sz="1800" b="1" dirty="0">
                <a:solidFill>
                  <a:schemeClr val="accent6">
                    <a:lumMod val="75000"/>
                  </a:schemeClr>
                </a:solidFill>
              </a:rPr>
              <a:t>möchtest</a:t>
            </a:r>
            <a:r>
              <a:rPr lang="de-AT" sz="1800" b="1" dirty="0"/>
              <a:t> </a:t>
            </a:r>
            <a:r>
              <a:rPr lang="de-AT" sz="1800" b="1" dirty="0">
                <a:solidFill>
                  <a:srgbClr val="8439BD"/>
                </a:solidFill>
              </a:rPr>
              <a:t>du</a:t>
            </a:r>
            <a:r>
              <a:rPr lang="de-AT" sz="1800" b="1" dirty="0"/>
              <a:t> Pizza </a:t>
            </a:r>
            <a:r>
              <a:rPr lang="de-AT" sz="1800" b="1" dirty="0">
                <a:solidFill>
                  <a:srgbClr val="FF0000"/>
                </a:solidFill>
              </a:rPr>
              <a:t>essen</a:t>
            </a:r>
            <a:r>
              <a:rPr lang="de-AT" sz="1800" b="1" dirty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b="1" u="sng" dirty="0">
                <a:solidFill>
                  <a:srgbClr val="8439BD"/>
                </a:solidFill>
              </a:rPr>
              <a:t>Subject</a:t>
            </a:r>
            <a:r>
              <a:rPr lang="en-US" sz="1900" b="1" dirty="0"/>
              <a:t>    </a:t>
            </a:r>
            <a:r>
              <a:rPr lang="en-US" sz="1900" b="1" u="sng" dirty="0">
                <a:solidFill>
                  <a:schemeClr val="accent6">
                    <a:lumMod val="75000"/>
                  </a:schemeClr>
                </a:solidFill>
              </a:rPr>
              <a:t>conjugated </a:t>
            </a:r>
            <a:r>
              <a:rPr lang="en-US" sz="1900" b="1" u="sng" dirty="0">
                <a:solidFill>
                  <a:schemeClr val="accent6">
                    <a:lumMod val="75000"/>
                  </a:schemeClr>
                </a:solidFill>
              </a:rPr>
              <a:t>verb</a:t>
            </a:r>
            <a:r>
              <a:rPr lang="en-US" sz="1900" b="1" dirty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en-US" sz="1900" b="1" u="sng" dirty="0"/>
              <a:t>extras</a:t>
            </a:r>
            <a:r>
              <a:rPr lang="en-US" sz="1900" b="1" dirty="0"/>
              <a:t>,    </a:t>
            </a:r>
            <a:r>
              <a:rPr lang="en-US" sz="1900" b="1" u="sng" dirty="0" smtClean="0">
                <a:solidFill>
                  <a:schemeClr val="accent5">
                    <a:lumMod val="75000"/>
                  </a:schemeClr>
                </a:solidFill>
              </a:rPr>
              <a:t>sub. conjunction</a:t>
            </a:r>
            <a:r>
              <a:rPr lang="en-US" sz="1900" b="1" dirty="0" smtClean="0"/>
              <a:t>    </a:t>
            </a:r>
            <a:r>
              <a:rPr lang="en-US" sz="1900" b="1" u="sng" dirty="0">
                <a:solidFill>
                  <a:srgbClr val="8439BD"/>
                </a:solidFill>
              </a:rPr>
              <a:t>subject</a:t>
            </a:r>
            <a:r>
              <a:rPr lang="en-US" sz="1900" b="1" dirty="0"/>
              <a:t>   </a:t>
            </a:r>
            <a:r>
              <a:rPr lang="en-US" sz="1900" b="1" u="sng" dirty="0"/>
              <a:t>extras</a:t>
            </a:r>
            <a:r>
              <a:rPr lang="en-US" sz="1900" b="1" dirty="0"/>
              <a:t>   </a:t>
            </a:r>
            <a:r>
              <a:rPr lang="en-US" sz="1900" b="1" u="sng" dirty="0">
                <a:solidFill>
                  <a:schemeClr val="accent6">
                    <a:lumMod val="75000"/>
                  </a:schemeClr>
                </a:solidFill>
              </a:rPr>
              <a:t>conjugated verb</a:t>
            </a:r>
            <a:r>
              <a:rPr lang="en-US" sz="1800" b="1" dirty="0"/>
              <a:t>.</a:t>
            </a:r>
          </a:p>
          <a:p>
            <a:pPr marL="857250" lvl="1" indent="-457200"/>
            <a:r>
              <a:rPr lang="de-AT" sz="1800" b="1" dirty="0">
                <a:solidFill>
                  <a:srgbClr val="8439BD"/>
                </a:solidFill>
              </a:rPr>
              <a:t>Ich</a:t>
            </a:r>
            <a:r>
              <a:rPr lang="de-AT" sz="1800" b="1" dirty="0"/>
              <a:t> </a:t>
            </a:r>
            <a:r>
              <a:rPr lang="de-AT" sz="1800" b="1" dirty="0">
                <a:solidFill>
                  <a:schemeClr val="accent6">
                    <a:lumMod val="75000"/>
                  </a:schemeClr>
                </a:solidFill>
              </a:rPr>
              <a:t>esse</a:t>
            </a:r>
            <a:r>
              <a:rPr lang="de-AT" sz="1800" b="1" dirty="0"/>
              <a:t> Pizza, </a:t>
            </a:r>
            <a:r>
              <a:rPr lang="de-AT" sz="1800" b="1" dirty="0">
                <a:solidFill>
                  <a:schemeClr val="accent5">
                    <a:lumMod val="75000"/>
                  </a:schemeClr>
                </a:solidFill>
              </a:rPr>
              <a:t>weil</a:t>
            </a:r>
            <a:r>
              <a:rPr lang="de-AT" sz="1800" b="1" dirty="0"/>
              <a:t> </a:t>
            </a:r>
            <a:r>
              <a:rPr lang="de-AT" sz="1800" b="1" dirty="0">
                <a:solidFill>
                  <a:srgbClr val="8439BD"/>
                </a:solidFill>
              </a:rPr>
              <a:t>ich</a:t>
            </a:r>
            <a:r>
              <a:rPr lang="de-AT" sz="1800" b="1" dirty="0"/>
              <a:t> Hunger </a:t>
            </a:r>
            <a:r>
              <a:rPr lang="de-AT" sz="1800" b="1" dirty="0">
                <a:solidFill>
                  <a:schemeClr val="accent6">
                    <a:lumMod val="75000"/>
                  </a:schemeClr>
                </a:solidFill>
              </a:rPr>
              <a:t>habe</a:t>
            </a:r>
            <a:r>
              <a:rPr lang="de-AT" sz="1800" b="1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900" b="1" u="sng" dirty="0">
                <a:solidFill>
                  <a:srgbClr val="8439BD"/>
                </a:solidFill>
              </a:rPr>
              <a:t>Subject</a:t>
            </a:r>
            <a:r>
              <a:rPr lang="en-US" sz="1900" b="1" dirty="0"/>
              <a:t>    </a:t>
            </a:r>
            <a:r>
              <a:rPr lang="en-US" sz="1900" b="1" u="sng" dirty="0">
                <a:solidFill>
                  <a:schemeClr val="accent6">
                    <a:lumMod val="75000"/>
                  </a:schemeClr>
                </a:solidFill>
              </a:rPr>
              <a:t>conjugated verb</a:t>
            </a:r>
            <a:r>
              <a:rPr lang="en-US" sz="1900" b="1" dirty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en-US" sz="1900" b="1" u="sng" dirty="0"/>
              <a:t>extras</a:t>
            </a:r>
            <a:r>
              <a:rPr lang="en-US" sz="1900" b="1" dirty="0"/>
              <a:t>    </a:t>
            </a:r>
            <a:r>
              <a:rPr lang="en-US" sz="1800" b="1" u="sng" dirty="0">
                <a:solidFill>
                  <a:srgbClr val="FF0000"/>
                </a:solidFill>
              </a:rPr>
              <a:t>infinitive </a:t>
            </a:r>
            <a:r>
              <a:rPr lang="en-US" sz="1800" b="1" u="sng" dirty="0">
                <a:solidFill>
                  <a:srgbClr val="FF0000"/>
                </a:solidFill>
              </a:rPr>
              <a:t>verb</a:t>
            </a:r>
            <a:r>
              <a:rPr lang="en-US" sz="1900" b="1" dirty="0"/>
              <a:t>,    </a:t>
            </a:r>
            <a:r>
              <a:rPr lang="en-US" sz="1900" b="1" u="sng" dirty="0" smtClean="0">
                <a:solidFill>
                  <a:schemeClr val="accent5">
                    <a:lumMod val="75000"/>
                  </a:schemeClr>
                </a:solidFill>
              </a:rPr>
              <a:t>sub. conjunction</a:t>
            </a:r>
            <a:r>
              <a:rPr lang="en-US" sz="1900" b="1" dirty="0" smtClean="0"/>
              <a:t>    </a:t>
            </a:r>
            <a:r>
              <a:rPr lang="en-US" sz="1900" b="1" u="sng" dirty="0">
                <a:solidFill>
                  <a:srgbClr val="8439BD"/>
                </a:solidFill>
              </a:rPr>
              <a:t>subject</a:t>
            </a:r>
            <a:r>
              <a:rPr lang="en-US" sz="1900" b="1" dirty="0"/>
              <a:t>   </a:t>
            </a:r>
            <a:r>
              <a:rPr lang="en-US" sz="1900" b="1" u="sng" dirty="0"/>
              <a:t>extras</a:t>
            </a:r>
            <a:r>
              <a:rPr lang="en-US" sz="1900" b="1" dirty="0"/>
              <a:t> </a:t>
            </a:r>
            <a:r>
              <a:rPr lang="en-US" sz="1800" b="1" u="sng" dirty="0">
                <a:solidFill>
                  <a:srgbClr val="FF0000"/>
                </a:solidFill>
              </a:rPr>
              <a:t>infinitive </a:t>
            </a:r>
            <a:r>
              <a:rPr lang="en-US" sz="1800" b="1" u="sng" dirty="0">
                <a:solidFill>
                  <a:srgbClr val="FF0000"/>
                </a:solidFill>
              </a:rPr>
              <a:t>verb</a:t>
            </a:r>
            <a:r>
              <a:rPr lang="en-US" sz="1800" b="1" dirty="0">
                <a:solidFill>
                  <a:srgbClr val="FF0000"/>
                </a:solidFill>
              </a:rPr>
              <a:t>   </a:t>
            </a:r>
            <a:r>
              <a:rPr lang="en-US" sz="1900" b="1" u="sng" dirty="0">
                <a:solidFill>
                  <a:schemeClr val="accent6">
                    <a:lumMod val="75000"/>
                  </a:schemeClr>
                </a:solidFill>
              </a:rPr>
              <a:t>conjugated verb</a:t>
            </a:r>
            <a:r>
              <a:rPr lang="en-US" sz="1900" b="1" dirty="0"/>
              <a:t>.</a:t>
            </a:r>
            <a:endParaRPr lang="de-AT" sz="1900" b="1" dirty="0"/>
          </a:p>
          <a:p>
            <a:pPr marL="857250" lvl="1" indent="-457200"/>
            <a:r>
              <a:rPr lang="de-AT" sz="1800" b="1" dirty="0">
                <a:solidFill>
                  <a:srgbClr val="8439BD"/>
                </a:solidFill>
              </a:rPr>
              <a:t>Ich</a:t>
            </a:r>
            <a:r>
              <a:rPr lang="de-AT" sz="1800" b="1" dirty="0"/>
              <a:t> </a:t>
            </a:r>
            <a:r>
              <a:rPr lang="de-AT" sz="1800" b="1" dirty="0">
                <a:solidFill>
                  <a:schemeClr val="accent6">
                    <a:lumMod val="75000"/>
                  </a:schemeClr>
                </a:solidFill>
              </a:rPr>
              <a:t>werde</a:t>
            </a:r>
            <a:r>
              <a:rPr lang="de-AT" sz="1800" b="1" dirty="0"/>
              <a:t> Pizza </a:t>
            </a:r>
            <a:r>
              <a:rPr lang="de-AT" sz="1800" b="1" dirty="0">
                <a:solidFill>
                  <a:srgbClr val="FF0000"/>
                </a:solidFill>
              </a:rPr>
              <a:t>essen</a:t>
            </a:r>
            <a:r>
              <a:rPr lang="de-AT" sz="1800" b="1" dirty="0"/>
              <a:t>, </a:t>
            </a:r>
            <a:r>
              <a:rPr lang="de-AT" sz="1800" b="1" dirty="0">
                <a:solidFill>
                  <a:schemeClr val="accent5">
                    <a:lumMod val="75000"/>
                  </a:schemeClr>
                </a:solidFill>
              </a:rPr>
              <a:t>weil</a:t>
            </a:r>
            <a:r>
              <a:rPr lang="de-AT" sz="1800" b="1" dirty="0"/>
              <a:t> </a:t>
            </a:r>
            <a:r>
              <a:rPr lang="de-AT" sz="1800" b="1" dirty="0">
                <a:solidFill>
                  <a:srgbClr val="8439BD"/>
                </a:solidFill>
              </a:rPr>
              <a:t>ich</a:t>
            </a:r>
            <a:r>
              <a:rPr lang="de-AT" sz="1800" b="1" dirty="0"/>
              <a:t> </a:t>
            </a:r>
            <a:r>
              <a:rPr lang="de-AT" sz="1800" b="1" dirty="0"/>
              <a:t>Pizza </a:t>
            </a:r>
            <a:r>
              <a:rPr lang="de-AT" sz="1800" b="1" dirty="0">
                <a:solidFill>
                  <a:srgbClr val="FF0000"/>
                </a:solidFill>
              </a:rPr>
              <a:t>essen </a:t>
            </a:r>
            <a:r>
              <a:rPr lang="de-AT" sz="1800" b="1" dirty="0">
                <a:solidFill>
                  <a:schemeClr val="accent6">
                    <a:lumMod val="75000"/>
                  </a:schemeClr>
                </a:solidFill>
              </a:rPr>
              <a:t>will. 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77831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143</Words>
  <Application>Microsoft Office PowerPoint</Application>
  <PresentationFormat>Widescreen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Grammar Basics</vt:lpstr>
    </vt:vector>
  </TitlesOfParts>
  <Company>Washoe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Basics</dc:title>
  <dc:creator>Young, Rebecca</dc:creator>
  <cp:lastModifiedBy>Young, Rebecca</cp:lastModifiedBy>
  <cp:revision>2</cp:revision>
  <dcterms:created xsi:type="dcterms:W3CDTF">2015-02-27T20:09:37Z</dcterms:created>
  <dcterms:modified xsi:type="dcterms:W3CDTF">2015-02-27T20:19:05Z</dcterms:modified>
</cp:coreProperties>
</file>