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3896" autoAdjust="0"/>
  </p:normalViewPr>
  <p:slideViewPr>
    <p:cSldViewPr snapToGrid="0">
      <p:cViewPr varScale="1">
        <p:scale>
          <a:sx n="70" d="100"/>
          <a:sy n="70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09486-F4F1-4462-9F5B-8AD91600DF77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D9367-C0B9-45A4-9CD3-437E6CAAC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6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Copy down</a:t>
            </a:r>
            <a:r>
              <a:rPr lang="en-US" baseline="0" dirty="0" smtClean="0"/>
              <a:t> the chart in your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D9367-C0B9-45A4-9CD3-437E6CAAC0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19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9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4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3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2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2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5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1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4F04-03C6-48D7-BEEF-64A4252947D9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AF99-0925-4045-BA0E-886A7565C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4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600" y="1122363"/>
            <a:ext cx="11506200" cy="1260229"/>
          </a:xfrm>
        </p:spPr>
        <p:txBody>
          <a:bodyPr/>
          <a:lstStyle/>
          <a:p>
            <a:r>
              <a:rPr lang="en-US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Komparativ</a:t>
            </a:r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und </a:t>
            </a:r>
            <a:r>
              <a:rPr lang="en-US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Superlativ</a:t>
            </a:r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Notizen</a:t>
            </a:r>
            <a:endParaRPr lang="en-US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279" y="2511380"/>
            <a:ext cx="3668842" cy="321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1800"/>
            <a:ext cx="10515600" cy="58144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These are adjectives or adverbs that are used to describe objects or people in relation to one another or something else.</a:t>
            </a:r>
          </a:p>
          <a:p>
            <a:r>
              <a:rPr lang="en-US" i="1" dirty="0" err="1" smtClean="0"/>
              <a:t>Positiv</a:t>
            </a:r>
            <a:r>
              <a:rPr lang="en-US" i="1" dirty="0" smtClean="0"/>
              <a:t>, </a:t>
            </a:r>
            <a:r>
              <a:rPr lang="en-US" i="1" dirty="0" err="1" smtClean="0"/>
              <a:t>Komparativ</a:t>
            </a:r>
            <a:r>
              <a:rPr lang="en-US" i="1" dirty="0" smtClean="0"/>
              <a:t> </a:t>
            </a:r>
            <a:r>
              <a:rPr lang="en-US" i="1" dirty="0"/>
              <a:t>u</a:t>
            </a:r>
            <a:r>
              <a:rPr lang="en-US" i="1" dirty="0" smtClean="0"/>
              <a:t>nd </a:t>
            </a:r>
            <a:r>
              <a:rPr lang="en-US" i="1" dirty="0" err="1" smtClean="0"/>
              <a:t>Superlativ</a:t>
            </a:r>
            <a:r>
              <a:rPr lang="en-US" i="1" dirty="0" smtClean="0"/>
              <a:t> </a:t>
            </a:r>
            <a:r>
              <a:rPr lang="en-US" i="1" dirty="0" err="1" smtClean="0"/>
              <a:t>Formen</a:t>
            </a:r>
            <a:endParaRPr lang="en-US" i="1" dirty="0"/>
          </a:p>
          <a:p>
            <a:pPr marL="457200" lvl="1" indent="0">
              <a:buNone/>
            </a:pPr>
            <a:endParaRPr lang="en-US" sz="1400" u="sng" dirty="0" smtClean="0"/>
          </a:p>
          <a:p>
            <a:pPr marL="457200" lvl="1" indent="0">
              <a:buNone/>
            </a:pPr>
            <a:r>
              <a:rPr lang="en-US" u="sng" dirty="0" smtClean="0"/>
              <a:t>For example:</a:t>
            </a:r>
          </a:p>
          <a:p>
            <a:pPr lvl="2"/>
            <a:r>
              <a:rPr lang="en-US" sz="2200" dirty="0" smtClean="0"/>
              <a:t>English – slow, slow</a:t>
            </a:r>
            <a:r>
              <a:rPr lang="en-US" sz="2200" b="1" u="sng" dirty="0" smtClean="0"/>
              <a:t>er</a:t>
            </a:r>
            <a:r>
              <a:rPr lang="en-US" sz="2200" dirty="0" smtClean="0"/>
              <a:t>, slow</a:t>
            </a:r>
            <a:r>
              <a:rPr lang="en-US" sz="2200" b="1" u="sng" dirty="0" smtClean="0"/>
              <a:t>est</a:t>
            </a:r>
          </a:p>
          <a:p>
            <a:pPr lvl="2"/>
            <a:r>
              <a:rPr lang="en-US" sz="2200" dirty="0" smtClean="0"/>
              <a:t>Deutsch – </a:t>
            </a:r>
            <a:r>
              <a:rPr lang="en-US" sz="2200" dirty="0" err="1" smtClean="0"/>
              <a:t>langsam</a:t>
            </a:r>
            <a:r>
              <a:rPr lang="en-US" sz="2200" dirty="0" smtClean="0"/>
              <a:t>, </a:t>
            </a:r>
            <a:r>
              <a:rPr lang="en-US" sz="2200" dirty="0" err="1" smtClean="0"/>
              <a:t>langsam</a:t>
            </a:r>
            <a:r>
              <a:rPr lang="en-US" sz="2200" b="1" u="sng" dirty="0" err="1" smtClean="0"/>
              <a:t>er</a:t>
            </a:r>
            <a:r>
              <a:rPr lang="en-US" sz="2200" dirty="0" smtClean="0"/>
              <a:t>, </a:t>
            </a:r>
            <a:r>
              <a:rPr lang="en-US" sz="2200" b="1" u="sng" dirty="0" smtClean="0"/>
              <a:t>am</a:t>
            </a:r>
            <a:r>
              <a:rPr lang="en-US" sz="2200" dirty="0" smtClean="0"/>
              <a:t> </a:t>
            </a:r>
            <a:r>
              <a:rPr lang="en-US" sz="2200" dirty="0" err="1" smtClean="0"/>
              <a:t>langsam</a:t>
            </a:r>
            <a:r>
              <a:rPr lang="en-US" sz="2200" b="1" u="sng" dirty="0" err="1" smtClean="0"/>
              <a:t>sten</a:t>
            </a:r>
            <a:endParaRPr lang="en-US" sz="2200" b="1" u="sng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When adjectives end in </a:t>
            </a:r>
            <a:r>
              <a:rPr lang="en-US" b="1" i="1" dirty="0" smtClean="0"/>
              <a:t>d, t, s, ß, </a:t>
            </a:r>
            <a:r>
              <a:rPr lang="en-US" b="1" i="1" dirty="0" err="1" smtClean="0"/>
              <a:t>sch</a:t>
            </a:r>
            <a:r>
              <a:rPr lang="en-US" b="1" i="1" dirty="0" smtClean="0"/>
              <a:t>, </a:t>
            </a:r>
            <a:r>
              <a:rPr lang="en-US" b="1" i="1" dirty="0" err="1" smtClean="0"/>
              <a:t>st</a:t>
            </a:r>
            <a:r>
              <a:rPr lang="en-US" b="1" i="1" dirty="0" smtClean="0"/>
              <a:t>, x </a:t>
            </a:r>
            <a:r>
              <a:rPr lang="en-US" dirty="0" smtClean="0"/>
              <a:t>or </a:t>
            </a:r>
            <a:r>
              <a:rPr lang="en-US" b="1" i="1" dirty="0" smtClean="0"/>
              <a:t>z</a:t>
            </a:r>
            <a:endParaRPr lang="en-US" b="1" dirty="0"/>
          </a:p>
          <a:p>
            <a:pPr lvl="1"/>
            <a:r>
              <a:rPr lang="en-US" dirty="0" smtClean="0"/>
              <a:t>You must add an </a:t>
            </a:r>
            <a:r>
              <a:rPr lang="en-US" b="1" i="1" dirty="0" smtClean="0"/>
              <a:t>e</a:t>
            </a:r>
            <a:r>
              <a:rPr lang="en-US" dirty="0" smtClean="0"/>
              <a:t> to the superlative ending (except for </a:t>
            </a:r>
            <a:r>
              <a:rPr lang="en-US" i="1" dirty="0" err="1" smtClean="0"/>
              <a:t>größt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 smtClean="0"/>
              <a:t>Most one syllable adjectives containing an </a:t>
            </a:r>
            <a:r>
              <a:rPr lang="en-US" b="1" i="1" dirty="0" smtClean="0"/>
              <a:t>a, o </a:t>
            </a:r>
            <a:r>
              <a:rPr lang="en-US" dirty="0" smtClean="0"/>
              <a:t>or </a:t>
            </a:r>
            <a:r>
              <a:rPr lang="en-US" b="1" i="1" dirty="0" smtClean="0"/>
              <a:t>u</a:t>
            </a:r>
          </a:p>
          <a:p>
            <a:pPr lvl="1"/>
            <a:r>
              <a:rPr lang="en-US" dirty="0" smtClean="0"/>
              <a:t>Change to </a:t>
            </a:r>
            <a:r>
              <a:rPr lang="en-US" b="1" i="1" dirty="0" smtClean="0"/>
              <a:t>ä, ö </a:t>
            </a:r>
            <a:r>
              <a:rPr lang="en-US" dirty="0" smtClean="0"/>
              <a:t>or </a:t>
            </a:r>
            <a:r>
              <a:rPr lang="en-US" b="1" i="1" dirty="0" smtClean="0"/>
              <a:t>ü</a:t>
            </a:r>
            <a:r>
              <a:rPr lang="en-US" i="1" dirty="0" smtClean="0"/>
              <a:t> </a:t>
            </a:r>
            <a:r>
              <a:rPr lang="en-US" dirty="0" smtClean="0"/>
              <a:t>in comparative/superlative forms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457200" lvl="1" indent="0">
              <a:buNone/>
            </a:pPr>
            <a:r>
              <a:rPr lang="en-US" u="sng" dirty="0" smtClean="0"/>
              <a:t>For example:</a:t>
            </a:r>
          </a:p>
          <a:p>
            <a:pPr lvl="2"/>
            <a:r>
              <a:rPr lang="en-US" sz="2200" dirty="0"/>
              <a:t>English – cold, colder, coldest</a:t>
            </a:r>
          </a:p>
          <a:p>
            <a:pPr lvl="2"/>
            <a:r>
              <a:rPr lang="en-US" sz="2200" dirty="0"/>
              <a:t>Deutsch – </a:t>
            </a:r>
            <a:r>
              <a:rPr lang="en-US" sz="2200" dirty="0" err="1"/>
              <a:t>kalt</a:t>
            </a:r>
            <a:r>
              <a:rPr lang="en-US" sz="2200" dirty="0"/>
              <a:t>, </a:t>
            </a:r>
            <a:r>
              <a:rPr lang="en-US" sz="2200" dirty="0" err="1"/>
              <a:t>kälter</a:t>
            </a:r>
            <a:r>
              <a:rPr lang="en-US" sz="2200" dirty="0"/>
              <a:t>, am </a:t>
            </a:r>
            <a:r>
              <a:rPr lang="en-US" sz="2200" dirty="0" err="1"/>
              <a:t>kältesten</a:t>
            </a:r>
            <a:endParaRPr lang="en-US" sz="2200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8281115" y="1365161"/>
            <a:ext cx="3335629" cy="1867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Comparative Rule:</a:t>
            </a:r>
          </a:p>
          <a:p>
            <a:pPr algn="ctr"/>
            <a:r>
              <a:rPr lang="en-US" dirty="0" smtClean="0"/>
              <a:t>Add </a:t>
            </a:r>
            <a:r>
              <a:rPr lang="en-US" b="1" u="sng" dirty="0" err="1" smtClean="0"/>
              <a:t>er</a:t>
            </a:r>
            <a:r>
              <a:rPr lang="en-US" dirty="0" smtClean="0"/>
              <a:t> to the end of the adjective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Superlative Rule:</a:t>
            </a:r>
          </a:p>
          <a:p>
            <a:pPr algn="ctr"/>
            <a:r>
              <a:rPr lang="en-US" dirty="0" smtClean="0"/>
              <a:t>Add </a:t>
            </a:r>
            <a:r>
              <a:rPr lang="en-US" b="1" u="sng" dirty="0" smtClean="0"/>
              <a:t>am</a:t>
            </a:r>
            <a:r>
              <a:rPr lang="en-US" dirty="0" smtClean="0"/>
              <a:t> before adjective and </a:t>
            </a:r>
            <a:r>
              <a:rPr lang="en-US" b="1" u="sng" dirty="0" err="1" smtClean="0"/>
              <a:t>sten</a:t>
            </a:r>
            <a:r>
              <a:rPr lang="en-US" dirty="0" smtClean="0"/>
              <a:t> to the end of the adjective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44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comparing two equal items, use </a:t>
            </a:r>
            <a:r>
              <a:rPr lang="en-US" dirty="0" smtClean="0">
                <a:sym typeface="Wingdings" panose="05000000000000000000" pitchFamily="2" charset="2"/>
              </a:rPr>
              <a:t> positive form + </a:t>
            </a:r>
            <a:r>
              <a:rPr lang="en-US" i="1" dirty="0" smtClean="0">
                <a:sym typeface="Wingdings" panose="05000000000000000000" pitchFamily="2" charset="2"/>
              </a:rPr>
              <a:t>so…</a:t>
            </a:r>
            <a:r>
              <a:rPr lang="en-US" i="1" dirty="0" err="1" smtClean="0">
                <a:sym typeface="Wingdings" panose="05000000000000000000" pitchFamily="2" charset="2"/>
              </a:rPr>
              <a:t>wie</a:t>
            </a:r>
            <a:endParaRPr lang="en-US" i="1" dirty="0" smtClean="0">
              <a:sym typeface="Wingdings" panose="05000000000000000000" pitchFamily="2" charset="2"/>
            </a:endParaRPr>
          </a:p>
          <a:p>
            <a:pPr lvl="1"/>
            <a:r>
              <a:rPr lang="en-US" i="1" dirty="0" smtClean="0">
                <a:sym typeface="Wingdings" panose="05000000000000000000" pitchFamily="2" charset="2"/>
              </a:rPr>
              <a:t>Der Morgen </a:t>
            </a:r>
            <a:r>
              <a:rPr lang="en-US" i="1" dirty="0" err="1" smtClean="0">
                <a:sym typeface="Wingdings" panose="05000000000000000000" pitchFamily="2" charset="2"/>
              </a:rPr>
              <a:t>ist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b="1" i="1" u="sng" dirty="0" smtClean="0">
                <a:sym typeface="Wingdings" panose="05000000000000000000" pitchFamily="2" charset="2"/>
              </a:rPr>
              <a:t>so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ym typeface="Wingdings" panose="05000000000000000000" pitchFamily="2" charset="2"/>
              </a:rPr>
              <a:t>kalt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b="1" i="1" u="sng" dirty="0" err="1" smtClean="0">
                <a:sym typeface="Wingdings" panose="05000000000000000000" pitchFamily="2" charset="2"/>
              </a:rPr>
              <a:t>wie</a:t>
            </a:r>
            <a:r>
              <a:rPr lang="en-US" i="1" dirty="0" smtClean="0">
                <a:sym typeface="Wingdings" panose="05000000000000000000" pitchFamily="2" charset="2"/>
              </a:rPr>
              <a:t> der </a:t>
            </a:r>
            <a:r>
              <a:rPr lang="en-US" i="1" dirty="0" err="1" smtClean="0">
                <a:sym typeface="Wingdings" panose="05000000000000000000" pitchFamily="2" charset="2"/>
              </a:rPr>
              <a:t>Abend</a:t>
            </a:r>
            <a:r>
              <a:rPr lang="en-US" i="1" dirty="0" smtClean="0">
                <a:sym typeface="Wingdings" panose="05000000000000000000" pitchFamily="2" charset="2"/>
              </a:rPr>
              <a:t>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morning is as cold as the evening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When comparing two unequal items, use  comparative form + </a:t>
            </a:r>
            <a:r>
              <a:rPr lang="en-US" i="1" dirty="0" err="1" smtClean="0">
                <a:sym typeface="Wingdings" panose="05000000000000000000" pitchFamily="2" charset="2"/>
              </a:rPr>
              <a:t>als</a:t>
            </a:r>
            <a:endParaRPr lang="en-US" i="1" dirty="0" smtClean="0">
              <a:sym typeface="Wingdings" panose="05000000000000000000" pitchFamily="2" charset="2"/>
            </a:endParaRPr>
          </a:p>
          <a:p>
            <a:pPr lvl="1"/>
            <a:r>
              <a:rPr lang="en-US" i="1" dirty="0" smtClean="0">
                <a:sym typeface="Wingdings" panose="05000000000000000000" pitchFamily="2" charset="2"/>
              </a:rPr>
              <a:t>Uwe </a:t>
            </a:r>
            <a:r>
              <a:rPr lang="en-US" i="1" dirty="0" err="1" smtClean="0">
                <a:sym typeface="Wingdings" panose="05000000000000000000" pitchFamily="2" charset="2"/>
              </a:rPr>
              <a:t>spielt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ym typeface="Wingdings" panose="05000000000000000000" pitchFamily="2" charset="2"/>
              </a:rPr>
              <a:t>Fußball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ym typeface="Wingdings" panose="05000000000000000000" pitchFamily="2" charset="2"/>
              </a:rPr>
              <a:t>besser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b="1" i="1" u="sng" dirty="0" err="1" smtClean="0">
                <a:sym typeface="Wingdings" panose="05000000000000000000" pitchFamily="2" charset="2"/>
              </a:rPr>
              <a:t>als</a:t>
            </a:r>
            <a:r>
              <a:rPr lang="en-US" i="1" dirty="0" smtClean="0">
                <a:sym typeface="Wingdings" panose="05000000000000000000" pitchFamily="2" charset="2"/>
              </a:rPr>
              <a:t> Hans.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Uwe plays soccer better than Hans. 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876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986409"/>
              </p:ext>
            </p:extLst>
          </p:nvPr>
        </p:nvGraphicFramePr>
        <p:xfrm>
          <a:off x="851079" y="420710"/>
          <a:ext cx="10469451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486955"/>
                <a:gridCol w="34772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Positiv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Komparativ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Superlativ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viel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mehr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am meisten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gern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lieber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am liebsten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gut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besser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am besten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schlecht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schlechter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am schlechtesten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kalt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kälter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am kältesten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warm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wärmer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am wärmsten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heiß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heißer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am heißesten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groß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größer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am größten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63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klein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kleiner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am kleinsten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63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schön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noProof="0" dirty="0" smtClean="0"/>
                        <a:t>schöner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noProof="0" dirty="0" smtClean="0"/>
                        <a:t>am schönsten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163">
                <a:tc>
                  <a:txBody>
                    <a:bodyPr/>
                    <a:lstStyle/>
                    <a:p>
                      <a:pPr algn="ctr"/>
                      <a:r>
                        <a:rPr lang="de-DE" sz="2800" noProof="0" dirty="0" smtClean="0"/>
                        <a:t>alt</a:t>
                      </a:r>
                      <a:endParaRPr lang="de-DE" sz="2800" noProof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noProof="0" dirty="0" smtClean="0"/>
                        <a:t>älter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noProof="0" dirty="0" smtClean="0"/>
                        <a:t>am ältesten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9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260</Words>
  <Application>Microsoft Office PowerPoint</Application>
  <PresentationFormat>Widescreen</PresentationFormat>
  <Paragraphs>66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Komparativ und Superlativ Notizen</vt:lpstr>
      <vt:lpstr>PowerPoint Presentation</vt:lpstr>
      <vt:lpstr>PowerPoint Presentation</vt:lpstr>
      <vt:lpstr>PowerPoint Presentation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Komparativ und Superlativ Notizen</dc:title>
  <dc:creator>Young, Rebecca</dc:creator>
  <cp:lastModifiedBy>Microsoft account</cp:lastModifiedBy>
  <cp:revision>32</cp:revision>
  <dcterms:created xsi:type="dcterms:W3CDTF">2014-09-16T21:28:56Z</dcterms:created>
  <dcterms:modified xsi:type="dcterms:W3CDTF">2014-10-20T00:13:18Z</dcterms:modified>
</cp:coreProperties>
</file>