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60" d="100"/>
          <a:sy n="60" d="100"/>
        </p:scale>
        <p:origin x="-222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DBE44-D70E-4DFF-A647-1BAD89D0CB2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4B501-F046-4FA1-AC41-6C59E7F5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3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Coordinating Conjunctions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4B501-F046-4FA1-AC41-6C59E7F54E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Subordinating Conjunctions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4B501-F046-4FA1-AC41-6C59E7F54E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69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Subordinating Conjunctions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4B501-F046-4FA1-AC41-6C59E7F54E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84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Subordinating Conjunctions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4B501-F046-4FA1-AC41-6C59E7F54E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3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1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2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6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6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4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0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1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57EF9-C3C6-4002-A2BF-DDB4F2DE72E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5A0A-50B9-4971-B526-534486793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0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8449"/>
          </a:xfrm>
        </p:spPr>
        <p:txBody>
          <a:bodyPr>
            <a:noAutofit/>
          </a:bodyPr>
          <a:lstStyle/>
          <a:p>
            <a:r>
              <a:rPr lang="de-DE" sz="7200" b="1" dirty="0" smtClean="0"/>
              <a:t>Konjunktionen Notizen</a:t>
            </a:r>
            <a:endParaRPr lang="de-DE" sz="7200" b="1" dirty="0"/>
          </a:p>
        </p:txBody>
      </p:sp>
      <p:pic>
        <p:nvPicPr>
          <p:cNvPr id="2050" name="Picture 2" descr="http://marathonsprachen.com/wp-content/uploads/2012/01/screen-shot-2012-01-22-at-20-13-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31" y="2060812"/>
            <a:ext cx="6959537" cy="446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1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de-DE" b="1" dirty="0" smtClean="0"/>
              <a:t>Nebenordnende Konjunktionen</a:t>
            </a:r>
            <a:br>
              <a:rPr lang="de-DE" b="1" dirty="0" smtClean="0"/>
            </a:br>
            <a:r>
              <a:rPr lang="en-US" sz="2000" b="1" i="1" dirty="0" smtClean="0"/>
              <a:t>Coordinating Conjunctions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47163"/>
            <a:ext cx="12378520" cy="3643953"/>
          </a:xfrm>
        </p:spPr>
        <p:txBody>
          <a:bodyPr numCol="2"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i="1" dirty="0" smtClean="0"/>
              <a:t>und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and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trinke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gern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Wasser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u="sng" dirty="0" smtClean="0">
                <a:sym typeface="Wingdings" panose="05000000000000000000" pitchFamily="2" charset="2"/>
              </a:rPr>
              <a:t>und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esse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gern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Brot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lvl="1">
              <a:lnSpc>
                <a:spcPct val="150000"/>
              </a:lnSpc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i="1" dirty="0" err="1" smtClean="0"/>
              <a:t>aber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but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ym typeface="Wingdings" panose="05000000000000000000" pitchFamily="2" charset="2"/>
              </a:rPr>
              <a:t>Pizza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ist</a:t>
            </a:r>
            <a:r>
              <a:rPr lang="en-US" sz="2000" dirty="0" smtClean="0">
                <a:sym typeface="Wingdings" panose="05000000000000000000" pitchFamily="2" charset="2"/>
              </a:rPr>
              <a:t> gut, </a:t>
            </a:r>
            <a:r>
              <a:rPr lang="en-US" sz="2000" dirty="0" err="1" smtClean="0">
                <a:sym typeface="Wingdings" panose="05000000000000000000" pitchFamily="2" charset="2"/>
              </a:rPr>
              <a:t>aber</a:t>
            </a:r>
            <a:r>
              <a:rPr lang="en-US" sz="2000" dirty="0" smtClean="0">
                <a:sym typeface="Wingdings" panose="05000000000000000000" pitchFamily="2" charset="2"/>
              </a:rPr>
              <a:t> Sushi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ist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besser</a:t>
            </a:r>
            <a:r>
              <a:rPr lang="en-US" sz="2000" dirty="0" smtClean="0">
                <a:sym typeface="Wingdings" panose="05000000000000000000" pitchFamily="2" charset="2"/>
              </a:rPr>
              <a:t>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i="1" dirty="0" err="1" smtClean="0"/>
              <a:t>oder</a:t>
            </a:r>
            <a:r>
              <a:rPr lang="en-US" i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or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ym typeface="Wingdings" panose="05000000000000000000" pitchFamily="2" charset="2"/>
              </a:rPr>
              <a:t>Du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kannst</a:t>
            </a:r>
            <a:r>
              <a:rPr lang="en-US" sz="2000" dirty="0" smtClean="0">
                <a:sym typeface="Wingdings" panose="05000000000000000000" pitchFamily="2" charset="2"/>
              </a:rPr>
              <a:t> Pizza </a:t>
            </a:r>
            <a:r>
              <a:rPr lang="en-US" sz="2000" dirty="0" err="1" smtClean="0">
                <a:sym typeface="Wingdings" panose="05000000000000000000" pitchFamily="2" charset="2"/>
              </a:rPr>
              <a:t>essen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u="sng" dirty="0" err="1" smtClean="0">
                <a:sym typeface="Wingdings" panose="05000000000000000000" pitchFamily="2" charset="2"/>
              </a:rPr>
              <a:t>oder</a:t>
            </a:r>
            <a:r>
              <a:rPr lang="en-US" sz="2000" dirty="0" smtClean="0">
                <a:sym typeface="Wingdings" panose="05000000000000000000" pitchFamily="2" charset="2"/>
              </a:rPr>
              <a:t> du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kannst</a:t>
            </a:r>
            <a:r>
              <a:rPr lang="en-US" sz="2000" dirty="0" smtClean="0">
                <a:sym typeface="Wingdings" panose="05000000000000000000" pitchFamily="2" charset="2"/>
              </a:rPr>
              <a:t> Sushi </a:t>
            </a:r>
            <a:r>
              <a:rPr lang="en-US" sz="2000" dirty="0" err="1" smtClean="0">
                <a:sym typeface="Wingdings" panose="05000000000000000000" pitchFamily="2" charset="2"/>
              </a:rPr>
              <a:t>essen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i="1" dirty="0" err="1" smtClean="0">
                <a:sym typeface="Wingdings" panose="05000000000000000000" pitchFamily="2" charset="2"/>
              </a:rPr>
              <a:t>sondern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but rather, instead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esse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nicht</a:t>
            </a:r>
            <a:r>
              <a:rPr lang="en-US" sz="2000" dirty="0" smtClean="0">
                <a:sym typeface="Wingdings" panose="05000000000000000000" pitchFamily="2" charset="2"/>
              </a:rPr>
              <a:t> den </a:t>
            </a:r>
            <a:r>
              <a:rPr lang="en-US" sz="2000" dirty="0" err="1" smtClean="0">
                <a:sym typeface="Wingdings" panose="05000000000000000000" pitchFamily="2" charset="2"/>
              </a:rPr>
              <a:t>Kuchen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b="1" u="sng" dirty="0" err="1" smtClean="0">
                <a:sym typeface="Wingdings" panose="05000000000000000000" pitchFamily="2" charset="2"/>
              </a:rPr>
              <a:t>sondern</a:t>
            </a:r>
            <a:r>
              <a:rPr lang="en-US" sz="2000" dirty="0" smtClean="0">
                <a:sym typeface="Wingdings" panose="05000000000000000000" pitchFamily="2" charset="2"/>
              </a:rPr>
              <a:t> das </a:t>
            </a:r>
            <a:r>
              <a:rPr lang="en-US" sz="2000" dirty="0" err="1" smtClean="0">
                <a:sym typeface="Wingdings" panose="05000000000000000000" pitchFamily="2" charset="2"/>
              </a:rPr>
              <a:t>Eis</a:t>
            </a:r>
            <a:r>
              <a:rPr lang="en-US" sz="2000" dirty="0" smtClean="0">
                <a:sym typeface="Wingdings" panose="05000000000000000000" pitchFamily="2" charset="2"/>
              </a:rPr>
              <a:t>.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497433" y="1221497"/>
            <a:ext cx="9197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These conjunctions </a:t>
            </a:r>
            <a:r>
              <a:rPr lang="en-US" sz="3200" b="1" u="sng" dirty="0">
                <a:solidFill>
                  <a:srgbClr val="FF0000"/>
                </a:solidFill>
              </a:rPr>
              <a:t>do not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change regular word order.</a:t>
            </a:r>
          </a:p>
        </p:txBody>
      </p:sp>
    </p:spTree>
    <p:extLst>
      <p:ext uri="{BB962C8B-B14F-4D97-AF65-F5344CB8AC3E}">
        <p14:creationId xmlns:p14="http://schemas.microsoft.com/office/powerpoint/2010/main" val="298182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ytimg.com/vi/FtEtKoZkiPA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225" y="1"/>
            <a:ext cx="9547983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3519" y="1367606"/>
            <a:ext cx="813043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V</a:t>
            </a:r>
          </a:p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W</a:t>
            </a:r>
            <a:endParaRPr lang="en-US" sz="5400" b="1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1028" name="Picture 4" descr="http://2.bp.blogspot.com/-fXjRnX6a7xs/Tn9bB5oW7xI/AAAAAAAAA5o/x5P8y3qvjGg/s1600/NoWriting1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6" y="46062"/>
            <a:ext cx="1214650" cy="12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178153" y="1367606"/>
            <a:ext cx="813043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V</a:t>
            </a:r>
          </a:p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W</a:t>
            </a:r>
            <a:endParaRPr lang="en-US" sz="5400" b="1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9" name="Picture 4" descr="http://2.bp.blogspot.com/-fXjRnX6a7xs/Tn9bB5oW7xI/AAAAAAAAA5o/x5P8y3qvjGg/s1600/NoWriting1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350" y="46062"/>
            <a:ext cx="1214650" cy="12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4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de-DE" b="1" dirty="0" smtClean="0"/>
              <a:t>Unterordnende Konjunktionen</a:t>
            </a:r>
            <a:br>
              <a:rPr lang="de-DE" b="1" dirty="0" smtClean="0"/>
            </a:br>
            <a:r>
              <a:rPr lang="en-US" sz="2000" b="1" dirty="0" smtClean="0"/>
              <a:t>Subordinating Conjunctions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3606818" cy="4135271"/>
          </a:xfrm>
        </p:spPr>
        <p:txBody>
          <a:bodyPr numCol="2"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i="1" dirty="0" err="1" smtClean="0"/>
              <a:t>weil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because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trinke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Wasser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b="1" u="sng" dirty="0" err="1" smtClean="0">
                <a:sym typeface="Wingdings" panose="05000000000000000000" pitchFamily="2" charset="2"/>
              </a:rPr>
              <a:t>weil</a:t>
            </a:r>
            <a:r>
              <a:rPr lang="en-US" sz="2000" b="1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Durst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habe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i="1" dirty="0" err="1" smtClean="0"/>
              <a:t>obwohl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although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bin</a:t>
            </a:r>
            <a:r>
              <a:rPr lang="en-US" sz="2000" b="1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müde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b="1" u="sng" dirty="0" err="1" smtClean="0">
                <a:sym typeface="Wingdings" panose="05000000000000000000" pitchFamily="2" charset="2"/>
              </a:rPr>
              <a:t>obwohl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Kaffee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getrunken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habe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000" b="1" u="sng" dirty="0" err="1" smtClean="0">
                <a:sym typeface="Wingdings" panose="05000000000000000000" pitchFamily="2" charset="2"/>
              </a:rPr>
              <a:t>Obwohl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Kaffee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getrunken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habe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bin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müde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  <a:endParaRPr lang="en-US" sz="2000" b="1" u="sng" dirty="0" smtClean="0">
              <a:sym typeface="Wingdings" panose="05000000000000000000" pitchFamily="2" charset="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i="1" dirty="0" err="1" smtClean="0"/>
              <a:t>dass</a:t>
            </a:r>
            <a:r>
              <a:rPr lang="en-US" i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that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wusste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nicht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b="1" u="sng" dirty="0" err="1" smtClean="0">
                <a:sym typeface="Wingdings" panose="05000000000000000000" pitchFamily="2" charset="2"/>
              </a:rPr>
              <a:t>dass</a:t>
            </a:r>
            <a:r>
              <a:rPr lang="en-US" sz="2000" dirty="0" smtClean="0">
                <a:sym typeface="Wingdings" panose="05000000000000000000" pitchFamily="2" charset="2"/>
              </a:rPr>
              <a:t> du </a:t>
            </a:r>
            <a:r>
              <a:rPr lang="en-US" sz="2000" dirty="0" err="1" smtClean="0">
                <a:sym typeface="Wingdings" panose="05000000000000000000" pitchFamily="2" charset="2"/>
              </a:rPr>
              <a:t>einen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Bruder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hast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i="1" dirty="0" err="1" smtClean="0">
                <a:sym typeface="Wingdings" panose="05000000000000000000" pitchFamily="2" charset="2"/>
              </a:rPr>
              <a:t>ob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if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weiß</a:t>
            </a:r>
            <a:r>
              <a:rPr lang="en-US" sz="2000" b="1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nicht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b="1" u="sng" dirty="0" err="1" smtClean="0">
                <a:sym typeface="Wingdings" panose="05000000000000000000" pitchFamily="2" charset="2"/>
              </a:rPr>
              <a:t>ob</a:t>
            </a:r>
            <a:r>
              <a:rPr lang="en-US" sz="2000" b="1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er</a:t>
            </a:r>
            <a:r>
              <a:rPr lang="en-US" sz="2000" dirty="0" smtClean="0">
                <a:sym typeface="Wingdings" panose="05000000000000000000" pitchFamily="2" charset="2"/>
              </a:rPr>
              <a:t> Deutsch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spricht</a:t>
            </a:r>
            <a:r>
              <a:rPr lang="en-US" sz="2000" dirty="0" smtClean="0"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5667" y="1104444"/>
            <a:ext cx="8520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These conjunctions </a:t>
            </a:r>
            <a:r>
              <a:rPr lang="en-US" sz="3200" b="1" u="sng" dirty="0">
                <a:solidFill>
                  <a:srgbClr val="FF0000"/>
                </a:solidFill>
              </a:rPr>
              <a:t>do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change regular word order.</a:t>
            </a:r>
          </a:p>
        </p:txBody>
      </p:sp>
    </p:spTree>
    <p:extLst>
      <p:ext uri="{BB962C8B-B14F-4D97-AF65-F5344CB8AC3E}">
        <p14:creationId xmlns:p14="http://schemas.microsoft.com/office/powerpoint/2010/main" val="98690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de-DE" b="1" dirty="0" smtClean="0"/>
              <a:t>Unterordnende Konjunktionen</a:t>
            </a:r>
            <a:br>
              <a:rPr lang="de-DE" b="1" dirty="0" smtClean="0"/>
            </a:br>
            <a:r>
              <a:rPr lang="en-US" sz="2000" b="1" dirty="0" smtClean="0"/>
              <a:t>Subordinating Conjunctions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1" y="1828800"/>
            <a:ext cx="14016251" cy="3521121"/>
          </a:xfrm>
        </p:spPr>
        <p:txBody>
          <a:bodyPr numCol="2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i="1" dirty="0" smtClean="0">
                <a:sym typeface="Wingdings" panose="05000000000000000000" pitchFamily="2" charset="2"/>
              </a:rPr>
              <a:t>5.  </a:t>
            </a:r>
            <a:r>
              <a:rPr lang="en-US" i="1" dirty="0" err="1" smtClean="0">
                <a:sym typeface="Wingdings" panose="05000000000000000000" pitchFamily="2" charset="2"/>
              </a:rPr>
              <a:t>damit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 so that</a:t>
            </a:r>
          </a:p>
          <a:p>
            <a:pPr lvl="1">
              <a:lnSpc>
                <a:spcPct val="150000"/>
              </a:lnSpc>
            </a:pPr>
            <a:r>
              <a:rPr lang="en-US" sz="2000" dirty="0" err="1">
                <a:sym typeface="Wingdings" panose="05000000000000000000" pitchFamily="2" charset="2"/>
              </a:rPr>
              <a:t>Ich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lerne</a:t>
            </a:r>
            <a:r>
              <a:rPr lang="en-US" sz="2000" dirty="0">
                <a:sym typeface="Wingdings" panose="05000000000000000000" pitchFamily="2" charset="2"/>
              </a:rPr>
              <a:t> Deutsch, </a:t>
            </a:r>
            <a:r>
              <a:rPr lang="en-US" sz="2000" b="1" u="sng" dirty="0" err="1">
                <a:sym typeface="Wingdings" panose="05000000000000000000" pitchFamily="2" charset="2"/>
              </a:rPr>
              <a:t>damit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ich</a:t>
            </a:r>
            <a:r>
              <a:rPr lang="en-US" sz="2000" dirty="0">
                <a:sym typeface="Wingdings" panose="05000000000000000000" pitchFamily="2" charset="2"/>
              </a:rPr>
              <a:t> Deutsch </a:t>
            </a:r>
            <a:r>
              <a:rPr lang="en-US" sz="2000" dirty="0" err="1">
                <a:sym typeface="Wingdings" panose="05000000000000000000" pitchFamily="2" charset="2"/>
              </a:rPr>
              <a:t>sprechen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kann</a:t>
            </a:r>
            <a:r>
              <a:rPr lang="en-US" sz="2000" b="1" dirty="0" smtClean="0">
                <a:sym typeface="Wingdings" panose="05000000000000000000" pitchFamily="2" charset="2"/>
              </a:rPr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 smtClean="0"/>
              <a:t>6.  </a:t>
            </a:r>
            <a:r>
              <a:rPr lang="en-US" i="1" dirty="0" err="1" smtClean="0"/>
              <a:t>während</a:t>
            </a:r>
            <a:r>
              <a:rPr lang="en-US" i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while</a:t>
            </a:r>
          </a:p>
          <a:p>
            <a:pPr lvl="1">
              <a:lnSpc>
                <a:spcPct val="150000"/>
              </a:lnSpc>
            </a:pPr>
            <a:r>
              <a:rPr lang="en-US" sz="2000" b="1" u="sng" dirty="0" err="1" smtClean="0">
                <a:sym typeface="Wingdings" panose="05000000000000000000" pitchFamily="2" charset="2"/>
              </a:rPr>
              <a:t>Während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ein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Buch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las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kochte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er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Abendessen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las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ein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Buch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b="1" u="sng" dirty="0" err="1" smtClean="0">
                <a:sym typeface="Wingdings" panose="05000000000000000000" pitchFamily="2" charset="2"/>
              </a:rPr>
              <a:t>während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er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Abendessen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kochte</a:t>
            </a:r>
            <a:r>
              <a:rPr lang="en-US" sz="2000" dirty="0" smtClean="0">
                <a:sym typeface="Wingdings" panose="05000000000000000000" pitchFamily="2" charset="2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 smtClean="0">
                <a:sym typeface="Wingdings" panose="05000000000000000000" pitchFamily="2" charset="2"/>
              </a:rPr>
              <a:t>7.  </a:t>
            </a:r>
            <a:r>
              <a:rPr lang="en-US" i="1" dirty="0" err="1" smtClean="0">
                <a:sym typeface="Wingdings" panose="05000000000000000000" pitchFamily="2" charset="2"/>
              </a:rPr>
              <a:t>als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when (past tense)</a:t>
            </a:r>
          </a:p>
          <a:p>
            <a:pPr lvl="1">
              <a:lnSpc>
                <a:spcPct val="150000"/>
              </a:lnSpc>
            </a:pPr>
            <a:r>
              <a:rPr lang="en-US" sz="2000" b="1" u="sng" dirty="0" err="1" smtClean="0">
                <a:sym typeface="Wingdings" panose="05000000000000000000" pitchFamily="2" charset="2"/>
              </a:rPr>
              <a:t>Als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ein</a:t>
            </a:r>
            <a:r>
              <a:rPr lang="en-US" sz="2000" dirty="0" smtClean="0">
                <a:sym typeface="Wingdings" panose="05000000000000000000" pitchFamily="2" charset="2"/>
              </a:rPr>
              <a:t> Kind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war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spielte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mit</a:t>
            </a:r>
            <a:r>
              <a:rPr lang="en-US" sz="2000" dirty="0" smtClean="0">
                <a:sym typeface="Wingdings" panose="05000000000000000000" pitchFamily="2" charset="2"/>
              </a:rPr>
              <a:t> Legos.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spielte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mit</a:t>
            </a:r>
            <a:r>
              <a:rPr lang="en-US" sz="2000" dirty="0" smtClean="0">
                <a:sym typeface="Wingdings" panose="05000000000000000000" pitchFamily="2" charset="2"/>
              </a:rPr>
              <a:t> Legos, </a:t>
            </a:r>
            <a:r>
              <a:rPr lang="en-US" sz="2000" b="1" u="sng" dirty="0" err="1" smtClean="0">
                <a:sym typeface="Wingdings" panose="05000000000000000000" pitchFamily="2" charset="2"/>
              </a:rPr>
              <a:t>als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ein</a:t>
            </a:r>
            <a:r>
              <a:rPr lang="en-US" sz="2000" dirty="0" smtClean="0">
                <a:sym typeface="Wingdings" panose="05000000000000000000" pitchFamily="2" charset="2"/>
              </a:rPr>
              <a:t> Kind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war</a:t>
            </a:r>
            <a:r>
              <a:rPr lang="en-US" sz="2000" dirty="0" smtClean="0">
                <a:sym typeface="Wingdings" panose="05000000000000000000" pitchFamily="2" charset="2"/>
              </a:rPr>
              <a:t>. 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000" b="1" u="sng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 smtClean="0">
                <a:sym typeface="Wingdings" panose="05000000000000000000" pitchFamily="2" charset="2"/>
              </a:rPr>
              <a:t>8.  </a:t>
            </a:r>
            <a:r>
              <a:rPr lang="en-US" i="1" dirty="0" err="1" smtClean="0">
                <a:sym typeface="Wingdings" panose="05000000000000000000" pitchFamily="2" charset="2"/>
              </a:rPr>
              <a:t>wenn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if, whenever</a:t>
            </a:r>
          </a:p>
          <a:p>
            <a:pPr lvl="1">
              <a:lnSpc>
                <a:spcPct val="150000"/>
              </a:lnSpc>
            </a:pPr>
            <a:r>
              <a:rPr lang="en-US" sz="2000" b="1" u="sng" dirty="0" err="1" smtClean="0">
                <a:sym typeface="Wingdings" panose="05000000000000000000" pitchFamily="2" charset="2"/>
              </a:rPr>
              <a:t>Wenn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Zeit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habe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kann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ich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mitkommen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  <a:endParaRPr lang="en-US" sz="2000" b="1" u="sng" dirty="0" smtClean="0">
              <a:sym typeface="Wingdings" panose="05000000000000000000" pitchFamily="2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667" y="1104444"/>
            <a:ext cx="8520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These conjunctions </a:t>
            </a:r>
            <a:r>
              <a:rPr lang="en-US" sz="3200" b="1" u="sng" dirty="0">
                <a:solidFill>
                  <a:srgbClr val="FF0000"/>
                </a:solidFill>
              </a:rPr>
              <a:t>do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change regular word order.</a:t>
            </a:r>
          </a:p>
        </p:txBody>
      </p:sp>
    </p:spTree>
    <p:extLst>
      <p:ext uri="{BB962C8B-B14F-4D97-AF65-F5344CB8AC3E}">
        <p14:creationId xmlns:p14="http://schemas.microsoft.com/office/powerpoint/2010/main" val="282008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de-DE" b="1" dirty="0" smtClean="0"/>
              <a:t>Unterordnende Konjunktionen</a:t>
            </a:r>
            <a:br>
              <a:rPr lang="de-DE" b="1" dirty="0" smtClean="0"/>
            </a:br>
            <a:r>
              <a:rPr lang="en-US" sz="2000" b="1" dirty="0" smtClean="0"/>
              <a:t>Subordinating Conjunctions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3330" y="1919017"/>
            <a:ext cx="11825165" cy="4176215"/>
          </a:xfrm>
        </p:spPr>
        <p:txBody>
          <a:bodyPr numCol="2"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AutoNum type="arabicPeriod" startAt="9"/>
            </a:pPr>
            <a:r>
              <a:rPr lang="en-US" i="1" dirty="0" err="1" smtClean="0">
                <a:sym typeface="Wingdings" panose="05000000000000000000" pitchFamily="2" charset="2"/>
              </a:rPr>
              <a:t>bevor</a:t>
            </a:r>
            <a:r>
              <a:rPr lang="en-US" i="1" dirty="0" smtClean="0">
                <a:sym typeface="Wingdings" panose="05000000000000000000" pitchFamily="2" charset="2"/>
              </a:rPr>
              <a:t>/</a:t>
            </a:r>
            <a:r>
              <a:rPr lang="en-US" i="1" dirty="0" err="1" smtClean="0">
                <a:sym typeface="Wingdings" panose="05000000000000000000" pitchFamily="2" charset="2"/>
              </a:rPr>
              <a:t>ehe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before</a:t>
            </a:r>
          </a:p>
          <a:p>
            <a:pPr marL="514350" indent="-514350">
              <a:lnSpc>
                <a:spcPct val="150000"/>
              </a:lnSpc>
              <a:buAutoNum type="arabicPeriod" startAt="9"/>
            </a:pPr>
            <a:r>
              <a:rPr lang="en-US" i="1" dirty="0" err="1" smtClean="0">
                <a:sym typeface="Wingdings" panose="05000000000000000000" pitchFamily="2" charset="2"/>
              </a:rPr>
              <a:t>seit</a:t>
            </a:r>
            <a:r>
              <a:rPr lang="en-US" i="1" dirty="0" smtClean="0">
                <a:sym typeface="Wingdings" panose="05000000000000000000" pitchFamily="2" charset="2"/>
              </a:rPr>
              <a:t>/</a:t>
            </a:r>
            <a:r>
              <a:rPr lang="en-US" i="1" dirty="0" err="1" smtClean="0">
                <a:sym typeface="Wingdings" panose="05000000000000000000" pitchFamily="2" charset="2"/>
              </a:rPr>
              <a:t>seitdem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since</a:t>
            </a:r>
          </a:p>
          <a:p>
            <a:pPr marL="514350" indent="-514350">
              <a:lnSpc>
                <a:spcPct val="150000"/>
              </a:lnSpc>
              <a:buAutoNum type="arabicPeriod" startAt="9"/>
            </a:pPr>
            <a:r>
              <a:rPr lang="en-US" i="1" dirty="0" smtClean="0">
                <a:sym typeface="Wingdings" panose="05000000000000000000" pitchFamily="2" charset="2"/>
              </a:rPr>
              <a:t>falls </a:t>
            </a:r>
            <a:r>
              <a:rPr lang="en-US" dirty="0" smtClean="0">
                <a:sym typeface="Wingdings" panose="05000000000000000000" pitchFamily="2" charset="2"/>
              </a:rPr>
              <a:t> in case</a:t>
            </a:r>
          </a:p>
          <a:p>
            <a:pPr marL="514350" indent="-514350">
              <a:lnSpc>
                <a:spcPct val="150000"/>
              </a:lnSpc>
              <a:buAutoNum type="arabicPeriod" startAt="9"/>
            </a:pPr>
            <a:r>
              <a:rPr lang="en-US" i="1" dirty="0" err="1" smtClean="0">
                <a:sym typeface="Wingdings" panose="05000000000000000000" pitchFamily="2" charset="2"/>
              </a:rPr>
              <a:t>bis</a:t>
            </a:r>
            <a:r>
              <a:rPr lang="en-US" dirty="0" smtClean="0">
                <a:sym typeface="Wingdings" panose="05000000000000000000" pitchFamily="2" charset="2"/>
              </a:rPr>
              <a:t>  until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 startAt="9"/>
            </a:pPr>
            <a:r>
              <a:rPr lang="en-US" i="1" dirty="0" err="1">
                <a:sym typeface="Wingdings" panose="05000000000000000000" pitchFamily="2" charset="2"/>
              </a:rPr>
              <a:t>sooft</a:t>
            </a:r>
            <a:r>
              <a:rPr lang="en-US" i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 whenever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 startAt="9"/>
            </a:pPr>
            <a:r>
              <a:rPr lang="en-US" i="1" dirty="0" err="1" smtClean="0">
                <a:sym typeface="Wingdings" panose="05000000000000000000" pitchFamily="2" charset="2"/>
              </a:rPr>
              <a:t>sobald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 as soon as</a:t>
            </a:r>
          </a:p>
          <a:p>
            <a:pPr marL="514350" indent="-514350">
              <a:lnSpc>
                <a:spcPct val="150000"/>
              </a:lnSpc>
              <a:buAutoNum type="arabicPeriod" startAt="9"/>
            </a:pPr>
            <a:r>
              <a:rPr lang="en-US" i="1" dirty="0" err="1" smtClean="0">
                <a:sym typeface="Wingdings" panose="05000000000000000000" pitchFamily="2" charset="2"/>
              </a:rPr>
              <a:t>solange</a:t>
            </a:r>
            <a:r>
              <a:rPr lang="en-US" dirty="0" smtClean="0">
                <a:sym typeface="Wingdings" panose="05000000000000000000" pitchFamily="2" charset="2"/>
              </a:rPr>
              <a:t>  so long as</a:t>
            </a:r>
          </a:p>
          <a:p>
            <a:pPr marL="514350" indent="-514350">
              <a:lnSpc>
                <a:spcPct val="150000"/>
              </a:lnSpc>
              <a:buAutoNum type="arabicPeriod" startAt="9"/>
            </a:pPr>
            <a:r>
              <a:rPr lang="en-US" i="1" dirty="0" err="1" smtClean="0">
                <a:sym typeface="Wingdings" panose="05000000000000000000" pitchFamily="2" charset="2"/>
              </a:rPr>
              <a:t>sodass</a:t>
            </a:r>
            <a:r>
              <a:rPr lang="en-US" dirty="0" smtClean="0">
                <a:sym typeface="Wingdings" panose="05000000000000000000" pitchFamily="2" charset="2"/>
              </a:rPr>
              <a:t>  so that</a:t>
            </a:r>
          </a:p>
          <a:p>
            <a:pPr marL="514350" indent="-514350">
              <a:lnSpc>
                <a:spcPct val="150000"/>
              </a:lnSpc>
              <a:buAutoNum type="arabicPeriod" startAt="9"/>
            </a:pPr>
            <a:r>
              <a:rPr lang="en-US" i="1" dirty="0" err="1" smtClean="0">
                <a:sym typeface="Wingdings" panose="05000000000000000000" pitchFamily="2" charset="2"/>
              </a:rPr>
              <a:t>nachdem</a:t>
            </a:r>
            <a:r>
              <a:rPr lang="en-US" dirty="0" smtClean="0">
                <a:sym typeface="Wingdings" panose="05000000000000000000" pitchFamily="2" charset="2"/>
              </a:rPr>
              <a:t>  after</a:t>
            </a:r>
          </a:p>
          <a:p>
            <a:pPr marL="514350" indent="-514350">
              <a:lnSpc>
                <a:spcPct val="150000"/>
              </a:lnSpc>
              <a:buAutoNum type="arabicPeriod" startAt="9"/>
            </a:pPr>
            <a:r>
              <a:rPr lang="en-US" i="1" dirty="0" err="1" smtClean="0">
                <a:sym typeface="Wingdings" panose="05000000000000000000" pitchFamily="2" charset="2"/>
              </a:rPr>
              <a:t>indem</a:t>
            </a:r>
            <a:r>
              <a:rPr lang="en-US" dirty="0" smtClean="0">
                <a:sym typeface="Wingdings" panose="05000000000000000000" pitchFamily="2" charset="2"/>
              </a:rPr>
              <a:t>  while, by</a:t>
            </a:r>
          </a:p>
          <a:p>
            <a:pPr marL="514350" indent="-514350">
              <a:lnSpc>
                <a:spcPct val="150000"/>
              </a:lnSpc>
              <a:buAutoNum type="arabicPeriod" startAt="9"/>
            </a:pPr>
            <a:r>
              <a:rPr lang="en-US" i="1" dirty="0" err="1" smtClean="0">
                <a:sym typeface="Wingdings" panose="05000000000000000000" pitchFamily="2" charset="2"/>
              </a:rPr>
              <a:t>trotzdem</a:t>
            </a:r>
            <a:r>
              <a:rPr lang="en-US" dirty="0" smtClean="0">
                <a:sym typeface="Wingdings" panose="05000000000000000000" pitchFamily="2" charset="2"/>
              </a:rPr>
              <a:t>  despite the fact</a:t>
            </a:r>
          </a:p>
          <a:p>
            <a:pPr marL="514350" indent="-514350">
              <a:lnSpc>
                <a:spcPct val="150000"/>
              </a:lnSpc>
              <a:buAutoNum type="arabicPeriod" startAt="9"/>
            </a:pPr>
            <a:r>
              <a:rPr lang="en-US" i="1" dirty="0" err="1" smtClean="0">
                <a:sym typeface="Wingdings" panose="05000000000000000000" pitchFamily="2" charset="2"/>
              </a:rPr>
              <a:t>obgleich</a:t>
            </a:r>
            <a:r>
              <a:rPr lang="en-US" i="1" dirty="0" smtClean="0">
                <a:sym typeface="Wingdings" panose="05000000000000000000" pitchFamily="2" charset="2"/>
              </a:rPr>
              <a:t>/</a:t>
            </a:r>
            <a:r>
              <a:rPr lang="en-US" i="1" dirty="0" err="1" smtClean="0">
                <a:sym typeface="Wingdings" panose="05000000000000000000" pitchFamily="2" charset="2"/>
              </a:rPr>
              <a:t>obschon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although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5667" y="1104444"/>
            <a:ext cx="8520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These conjunctions </a:t>
            </a:r>
            <a:r>
              <a:rPr lang="en-US" sz="3200" b="1" u="sng" dirty="0">
                <a:solidFill>
                  <a:srgbClr val="FF0000"/>
                </a:solidFill>
              </a:rPr>
              <a:t>do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change regular word order.</a:t>
            </a:r>
          </a:p>
        </p:txBody>
      </p:sp>
    </p:spTree>
    <p:extLst>
      <p:ext uri="{BB962C8B-B14F-4D97-AF65-F5344CB8AC3E}">
        <p14:creationId xmlns:p14="http://schemas.microsoft.com/office/powerpoint/2010/main" val="379309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/>
              <a:t>Fragewörter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0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Question words also can be used as subordinating conjunctions.</a:t>
            </a:r>
          </a:p>
          <a:p>
            <a:pPr lvl="1"/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:</a:t>
            </a:r>
          </a:p>
          <a:p>
            <a:pPr lvl="2">
              <a:lnSpc>
                <a:spcPct val="150000"/>
              </a:lnSpc>
            </a:pPr>
            <a:r>
              <a:rPr lang="en-US" sz="2200" dirty="0" err="1" smtClean="0"/>
              <a:t>Ich</a:t>
            </a:r>
            <a:r>
              <a:rPr lang="en-US" sz="2200" dirty="0" smtClean="0"/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weiß</a:t>
            </a:r>
            <a:r>
              <a:rPr lang="en-US" sz="2200" dirty="0" smtClean="0"/>
              <a:t> </a:t>
            </a:r>
            <a:r>
              <a:rPr lang="en-US" sz="2200" dirty="0" err="1" smtClean="0"/>
              <a:t>nicht</a:t>
            </a:r>
            <a:r>
              <a:rPr lang="en-US" sz="2200" dirty="0" smtClean="0"/>
              <a:t>, </a:t>
            </a:r>
            <a:r>
              <a:rPr lang="en-US" sz="2200" b="1" u="sng" dirty="0" smtClean="0"/>
              <a:t>wo</a:t>
            </a:r>
            <a:r>
              <a:rPr lang="en-US" sz="2200" dirty="0" smtClean="0"/>
              <a:t> </a:t>
            </a:r>
            <a:r>
              <a:rPr lang="en-US" sz="2200" dirty="0" err="1" smtClean="0"/>
              <a:t>er</a:t>
            </a:r>
            <a:r>
              <a:rPr lang="en-US" sz="2200" dirty="0" smtClean="0"/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ist</a:t>
            </a:r>
            <a:r>
              <a:rPr lang="en-US" sz="2200" b="1" dirty="0" smtClean="0"/>
              <a:t>.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I don’t know where he is. </a:t>
            </a:r>
          </a:p>
          <a:p>
            <a:pPr lvl="2">
              <a:lnSpc>
                <a:spcPct val="150000"/>
              </a:lnSpc>
            </a:pPr>
            <a:r>
              <a:rPr lang="en-US" sz="2200" dirty="0" err="1" smtClean="0"/>
              <a:t>Er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hat</a:t>
            </a:r>
            <a:r>
              <a:rPr lang="en-US" sz="2200" b="1" dirty="0" smtClean="0"/>
              <a:t> </a:t>
            </a:r>
            <a:r>
              <a:rPr lang="en-US" sz="2200" dirty="0" err="1" smtClean="0"/>
              <a:t>nicht</a:t>
            </a:r>
            <a:r>
              <a:rPr lang="en-US" sz="2200" dirty="0" smtClean="0"/>
              <a:t> </a:t>
            </a:r>
            <a:r>
              <a:rPr lang="en-US" sz="2200" dirty="0" err="1" smtClean="0"/>
              <a:t>gehört</a:t>
            </a:r>
            <a:r>
              <a:rPr lang="en-US" sz="2200" dirty="0" smtClean="0"/>
              <a:t>, </a:t>
            </a:r>
            <a:r>
              <a:rPr lang="en-US" sz="2200" b="1" u="sng" dirty="0" smtClean="0"/>
              <a:t>was</a:t>
            </a:r>
            <a:r>
              <a:rPr lang="en-US" sz="2200" dirty="0" smtClean="0"/>
              <a:t> du </a:t>
            </a:r>
            <a:r>
              <a:rPr lang="en-US" sz="2200" dirty="0" err="1" smtClean="0"/>
              <a:t>gesagt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hast</a:t>
            </a:r>
            <a:r>
              <a:rPr lang="en-US" sz="2200" dirty="0" smtClean="0"/>
              <a:t>.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He didn’t hear what you said. </a:t>
            </a:r>
          </a:p>
          <a:p>
            <a:pPr lvl="2">
              <a:lnSpc>
                <a:spcPct val="150000"/>
              </a:lnSpc>
            </a:pP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Wissen</a:t>
            </a:r>
            <a:r>
              <a:rPr lang="en-US" sz="2200" dirty="0" smtClean="0"/>
              <a:t> </a:t>
            </a:r>
            <a:r>
              <a:rPr lang="en-US" sz="2200" dirty="0" err="1" smtClean="0"/>
              <a:t>Sie</a:t>
            </a:r>
            <a:r>
              <a:rPr lang="en-US" sz="2200" dirty="0" smtClean="0"/>
              <a:t>, </a:t>
            </a:r>
            <a:r>
              <a:rPr lang="en-US" sz="2200" b="1" u="sng" dirty="0" err="1" smtClean="0"/>
              <a:t>wann</a:t>
            </a:r>
            <a:r>
              <a:rPr lang="en-US" sz="2200" dirty="0" smtClean="0"/>
              <a:t> </a:t>
            </a:r>
            <a:r>
              <a:rPr lang="en-US" sz="2200" dirty="0" err="1" smtClean="0"/>
              <a:t>sie</a:t>
            </a:r>
            <a:r>
              <a:rPr lang="en-US" sz="2200" dirty="0" smtClean="0"/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ankommt</a:t>
            </a:r>
            <a:r>
              <a:rPr lang="en-US" sz="2200" dirty="0" smtClean="0"/>
              <a:t>?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Do you know when she arrives?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1890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375</Words>
  <Application>Microsoft Office PowerPoint</Application>
  <PresentationFormat>Custom</PresentationFormat>
  <Paragraphs>83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Konjunktionen Notizen</vt:lpstr>
      <vt:lpstr>Nebenordnende Konjunktionen Coordinating Conjunctions</vt:lpstr>
      <vt:lpstr>PowerPoint Presentation</vt:lpstr>
      <vt:lpstr>Unterordnende Konjunktionen Subordinating Conjunctions</vt:lpstr>
      <vt:lpstr>Unterordnende Konjunktionen Subordinating Conjunctions</vt:lpstr>
      <vt:lpstr>Unterordnende Konjunktionen Subordinating Conjunctions</vt:lpstr>
      <vt:lpstr>Fragewörter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Konjunktionen Notizen</dc:title>
  <dc:creator>Microsoft account</dc:creator>
  <cp:lastModifiedBy>Young, Rebecca</cp:lastModifiedBy>
  <cp:revision>35</cp:revision>
  <dcterms:created xsi:type="dcterms:W3CDTF">2014-10-26T03:25:31Z</dcterms:created>
  <dcterms:modified xsi:type="dcterms:W3CDTF">2014-11-05T18:49:15Z</dcterms:modified>
</cp:coreProperties>
</file>