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1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8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5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18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5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7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1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0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9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93" y="76202"/>
            <a:ext cx="1834056" cy="157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628" y="0"/>
            <a:ext cx="8229600" cy="1143000"/>
          </a:xfrm>
        </p:spPr>
        <p:txBody>
          <a:bodyPr/>
          <a:lstStyle/>
          <a:p>
            <a:r>
              <a:rPr lang="en-US" i="1" dirty="0" smtClean="0"/>
              <a:t>Therefore</a:t>
            </a:r>
            <a:r>
              <a:rPr lang="en-US" dirty="0" smtClean="0"/>
              <a:t> </a:t>
            </a:r>
            <a:r>
              <a:rPr lang="de-DE" dirty="0" smtClean="0"/>
              <a:t>Notizen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92056" cy="5287962"/>
          </a:xfrm>
        </p:spPr>
        <p:txBody>
          <a:bodyPr>
            <a:normAutofit/>
          </a:bodyPr>
          <a:lstStyle/>
          <a:p>
            <a:r>
              <a:rPr lang="en-US" sz="2800" dirty="0"/>
              <a:t>Therefore = that’s why; that’s the reason</a:t>
            </a:r>
          </a:p>
          <a:p>
            <a:pPr lvl="1"/>
            <a:r>
              <a:rPr lang="de-DE" sz="2400" dirty="0"/>
              <a:t>deshalb, deswegen, darum &amp; daher </a:t>
            </a:r>
          </a:p>
          <a:p>
            <a:pPr lvl="1"/>
            <a:r>
              <a:rPr lang="en-US" sz="2400" dirty="0"/>
              <a:t>This conjunction requires an inversion of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verb</a:t>
            </a:r>
            <a:r>
              <a:rPr lang="en-US" sz="2400" dirty="0"/>
              <a:t> &amp; </a:t>
            </a:r>
            <a:r>
              <a:rPr lang="en-US" sz="2400" b="1" dirty="0">
                <a:solidFill>
                  <a:srgbClr val="7030A0"/>
                </a:solidFill>
              </a:rPr>
              <a:t>subject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/>
              <a:t>in the second clause. </a:t>
            </a:r>
          </a:p>
          <a:p>
            <a:pPr lvl="1"/>
            <a:r>
              <a:rPr lang="en-US" sz="2400" dirty="0"/>
              <a:t>Not the same as subordinating conjunctions. </a:t>
            </a:r>
            <a:endParaRPr lang="en-US" sz="2400" b="1" dirty="0">
              <a:solidFill>
                <a:srgbClr val="7030A0"/>
              </a:solidFill>
            </a:endParaRPr>
          </a:p>
          <a:p>
            <a:r>
              <a:rPr lang="de-DE" sz="2800" dirty="0"/>
              <a:t>Zum Beispiel:</a:t>
            </a:r>
          </a:p>
          <a:p>
            <a:pPr lvl="1"/>
            <a:r>
              <a:rPr lang="de-DE" sz="2400" dirty="0"/>
              <a:t>Der Hund isst zu viel, deshalb </a:t>
            </a: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ist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7030A0"/>
                </a:solidFill>
              </a:rPr>
              <a:t>er</a:t>
            </a:r>
            <a:r>
              <a:rPr lang="de-DE" sz="2400" dirty="0"/>
              <a:t> dick. </a:t>
            </a:r>
          </a:p>
          <a:p>
            <a:pPr lvl="2"/>
            <a:r>
              <a:rPr lang="en-US" sz="2000" dirty="0"/>
              <a:t>The dog eats too much, that’s why he’s fat. </a:t>
            </a:r>
          </a:p>
          <a:p>
            <a:pPr lvl="1"/>
            <a:r>
              <a:rPr lang="de-DE" sz="2400" dirty="0"/>
              <a:t>Sie ist sehr nett, deshalb </a:t>
            </a: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hat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7030A0"/>
                </a:solidFill>
              </a:rPr>
              <a:t>sie</a:t>
            </a:r>
            <a:r>
              <a:rPr lang="de-DE" sz="2400" dirty="0"/>
              <a:t> viele Freunde.</a:t>
            </a:r>
          </a:p>
          <a:p>
            <a:pPr lvl="2"/>
            <a:r>
              <a:rPr lang="en-US" sz="2000" dirty="0"/>
              <a:t>She is really nice, that’s why she has a lot of friends. </a:t>
            </a:r>
          </a:p>
          <a:p>
            <a:pPr lvl="1"/>
            <a:r>
              <a:rPr lang="de-DE" sz="2400" dirty="0"/>
              <a:t>Du hast viel studiert, deshalb </a:t>
            </a: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hast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7030A0"/>
                </a:solidFill>
              </a:rPr>
              <a:t>du</a:t>
            </a:r>
            <a:r>
              <a:rPr lang="de-DE" sz="2400" dirty="0"/>
              <a:t> ein A. </a:t>
            </a:r>
          </a:p>
          <a:p>
            <a:pPr lvl="2"/>
            <a:r>
              <a:rPr lang="en-US" sz="2000" dirty="0"/>
              <a:t>You have studied a lot, that‘s why you have an A. </a:t>
            </a:r>
          </a:p>
          <a:p>
            <a:pPr lvl="2"/>
            <a:endParaRPr lang="en-US" sz="28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96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Therefore Notizen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Therefore Notizen</dc:title>
  <dc:creator>Microsoft account</dc:creator>
  <cp:lastModifiedBy>Microsoft account</cp:lastModifiedBy>
  <cp:revision>1</cp:revision>
  <dcterms:created xsi:type="dcterms:W3CDTF">2014-12-10T04:09:28Z</dcterms:created>
  <dcterms:modified xsi:type="dcterms:W3CDTF">2014-12-10T04:09:41Z</dcterms:modified>
</cp:coreProperties>
</file>