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256" r:id="rId2"/>
    <p:sldId id="259" r:id="rId3"/>
    <p:sldId id="257" r:id="rId4"/>
    <p:sldId id="258"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016" autoAdjust="0"/>
    <p:restoredTop sz="90358" autoAdjust="0"/>
  </p:normalViewPr>
  <p:slideViewPr>
    <p:cSldViewPr snapToGrid="0">
      <p:cViewPr>
        <p:scale>
          <a:sx n="60" d="100"/>
          <a:sy n="60" d="100"/>
        </p:scale>
        <p:origin x="726" y="91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0576A2D-0664-45B5-9D9F-D4AC04DC42CD}" type="datetimeFigureOut">
              <a:rPr lang="en-US" smtClean="0"/>
              <a:t>10/14/2014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229636B-DADE-4067-8D53-6C3224CB2B52}" type="slidenum">
              <a:rPr lang="en-US" smtClean="0"/>
              <a:t>‹#›</a:t>
            </a:fld>
            <a:endParaRPr lang="en-US"/>
          </a:p>
        </p:txBody>
      </p:sp>
    </p:spTree>
    <p:extLst>
      <p:ext uri="{BB962C8B-B14F-4D97-AF65-F5344CB8AC3E}">
        <p14:creationId xmlns:p14="http://schemas.microsoft.com/office/powerpoint/2010/main" val="25413472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Read the</a:t>
            </a:r>
            <a:r>
              <a:rPr lang="en-US" baseline="0" dirty="0" smtClean="0"/>
              <a:t> story!</a:t>
            </a:r>
            <a:endParaRPr lang="en-US" dirty="0"/>
          </a:p>
        </p:txBody>
      </p:sp>
      <p:sp>
        <p:nvSpPr>
          <p:cNvPr id="4" name="Slide Number Placeholder 3"/>
          <p:cNvSpPr>
            <a:spLocks noGrp="1"/>
          </p:cNvSpPr>
          <p:nvPr>
            <p:ph type="sldNum" sz="quarter" idx="10"/>
          </p:nvPr>
        </p:nvSpPr>
        <p:spPr/>
        <p:txBody>
          <a:bodyPr/>
          <a:lstStyle/>
          <a:p>
            <a:fld id="{A229636B-DADE-4067-8D53-6C3224CB2B52}" type="slidenum">
              <a:rPr lang="en-US" smtClean="0"/>
              <a:t>2</a:t>
            </a:fld>
            <a:endParaRPr lang="en-US"/>
          </a:p>
        </p:txBody>
      </p:sp>
    </p:spTree>
    <p:extLst>
      <p:ext uri="{BB962C8B-B14F-4D97-AF65-F5344CB8AC3E}">
        <p14:creationId xmlns:p14="http://schemas.microsoft.com/office/powerpoint/2010/main" val="35322751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29636B-DADE-4067-8D53-6C3224CB2B52}" type="slidenum">
              <a:rPr lang="en-US" smtClean="0"/>
              <a:t>4</a:t>
            </a:fld>
            <a:endParaRPr lang="en-US"/>
          </a:p>
        </p:txBody>
      </p:sp>
    </p:spTree>
    <p:extLst>
      <p:ext uri="{BB962C8B-B14F-4D97-AF65-F5344CB8AC3E}">
        <p14:creationId xmlns:p14="http://schemas.microsoft.com/office/powerpoint/2010/main" val="2669673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627005E-078F-4246-A208-ABA358E87E2B}" type="datetimeFigureOut">
              <a:rPr lang="en-US" smtClean="0"/>
              <a:t>10/14/2014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A1DDFC-AC18-4CBA-8236-2F1E3B739593}" type="slidenum">
              <a:rPr lang="en-US" smtClean="0"/>
              <a:t>‹#›</a:t>
            </a:fld>
            <a:endParaRPr lang="en-US"/>
          </a:p>
        </p:txBody>
      </p:sp>
    </p:spTree>
    <p:extLst>
      <p:ext uri="{BB962C8B-B14F-4D97-AF65-F5344CB8AC3E}">
        <p14:creationId xmlns:p14="http://schemas.microsoft.com/office/powerpoint/2010/main" val="39563958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627005E-078F-4246-A208-ABA358E87E2B}" type="datetimeFigureOut">
              <a:rPr lang="en-US" smtClean="0"/>
              <a:t>10/14/2014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A1DDFC-AC18-4CBA-8236-2F1E3B739593}" type="slidenum">
              <a:rPr lang="en-US" smtClean="0"/>
              <a:t>‹#›</a:t>
            </a:fld>
            <a:endParaRPr lang="en-US"/>
          </a:p>
        </p:txBody>
      </p:sp>
    </p:spTree>
    <p:extLst>
      <p:ext uri="{BB962C8B-B14F-4D97-AF65-F5344CB8AC3E}">
        <p14:creationId xmlns:p14="http://schemas.microsoft.com/office/powerpoint/2010/main" val="15363342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627005E-078F-4246-A208-ABA358E87E2B}" type="datetimeFigureOut">
              <a:rPr lang="en-US" smtClean="0"/>
              <a:t>10/14/2014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A1DDFC-AC18-4CBA-8236-2F1E3B739593}" type="slidenum">
              <a:rPr lang="en-US" smtClean="0"/>
              <a:t>‹#›</a:t>
            </a:fld>
            <a:endParaRPr lang="en-US"/>
          </a:p>
        </p:txBody>
      </p:sp>
    </p:spTree>
    <p:extLst>
      <p:ext uri="{BB962C8B-B14F-4D97-AF65-F5344CB8AC3E}">
        <p14:creationId xmlns:p14="http://schemas.microsoft.com/office/powerpoint/2010/main" val="28908727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627005E-078F-4246-A208-ABA358E87E2B}" type="datetimeFigureOut">
              <a:rPr lang="en-US" smtClean="0"/>
              <a:t>10/14/2014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A1DDFC-AC18-4CBA-8236-2F1E3B739593}" type="slidenum">
              <a:rPr lang="en-US" smtClean="0"/>
              <a:t>‹#›</a:t>
            </a:fld>
            <a:endParaRPr lang="en-US"/>
          </a:p>
        </p:txBody>
      </p:sp>
    </p:spTree>
    <p:extLst>
      <p:ext uri="{BB962C8B-B14F-4D97-AF65-F5344CB8AC3E}">
        <p14:creationId xmlns:p14="http://schemas.microsoft.com/office/powerpoint/2010/main" val="27063772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1" y="4589465"/>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627005E-078F-4246-A208-ABA358E87E2B}" type="datetimeFigureOut">
              <a:rPr lang="en-US" smtClean="0"/>
              <a:t>10/14/2014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A1DDFC-AC18-4CBA-8236-2F1E3B739593}" type="slidenum">
              <a:rPr lang="en-US" smtClean="0"/>
              <a:t>‹#›</a:t>
            </a:fld>
            <a:endParaRPr lang="en-US"/>
          </a:p>
        </p:txBody>
      </p:sp>
    </p:spTree>
    <p:extLst>
      <p:ext uri="{BB962C8B-B14F-4D97-AF65-F5344CB8AC3E}">
        <p14:creationId xmlns:p14="http://schemas.microsoft.com/office/powerpoint/2010/main" val="5231413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627005E-078F-4246-A208-ABA358E87E2B}" type="datetimeFigureOut">
              <a:rPr lang="en-US" smtClean="0"/>
              <a:t>10/14/2014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6A1DDFC-AC18-4CBA-8236-2F1E3B739593}" type="slidenum">
              <a:rPr lang="en-US" smtClean="0"/>
              <a:t>‹#›</a:t>
            </a:fld>
            <a:endParaRPr lang="en-US"/>
          </a:p>
        </p:txBody>
      </p:sp>
    </p:spTree>
    <p:extLst>
      <p:ext uri="{BB962C8B-B14F-4D97-AF65-F5344CB8AC3E}">
        <p14:creationId xmlns:p14="http://schemas.microsoft.com/office/powerpoint/2010/main" val="4177824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1"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627005E-078F-4246-A208-ABA358E87E2B}" type="datetimeFigureOut">
              <a:rPr lang="en-US" smtClean="0"/>
              <a:t>10/14/2014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6A1DDFC-AC18-4CBA-8236-2F1E3B739593}" type="slidenum">
              <a:rPr lang="en-US" smtClean="0"/>
              <a:t>‹#›</a:t>
            </a:fld>
            <a:endParaRPr lang="en-US"/>
          </a:p>
        </p:txBody>
      </p:sp>
    </p:spTree>
    <p:extLst>
      <p:ext uri="{BB962C8B-B14F-4D97-AF65-F5344CB8AC3E}">
        <p14:creationId xmlns:p14="http://schemas.microsoft.com/office/powerpoint/2010/main" val="20762791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627005E-078F-4246-A208-ABA358E87E2B}" type="datetimeFigureOut">
              <a:rPr lang="en-US" smtClean="0"/>
              <a:t>10/14/2014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6A1DDFC-AC18-4CBA-8236-2F1E3B739593}" type="slidenum">
              <a:rPr lang="en-US" smtClean="0"/>
              <a:t>‹#›</a:t>
            </a:fld>
            <a:endParaRPr lang="en-US"/>
          </a:p>
        </p:txBody>
      </p:sp>
    </p:spTree>
    <p:extLst>
      <p:ext uri="{BB962C8B-B14F-4D97-AF65-F5344CB8AC3E}">
        <p14:creationId xmlns:p14="http://schemas.microsoft.com/office/powerpoint/2010/main" val="7934612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627005E-078F-4246-A208-ABA358E87E2B}" type="datetimeFigureOut">
              <a:rPr lang="en-US" smtClean="0"/>
              <a:t>10/14/2014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6A1DDFC-AC18-4CBA-8236-2F1E3B739593}" type="slidenum">
              <a:rPr lang="en-US" smtClean="0"/>
              <a:t>‹#›</a:t>
            </a:fld>
            <a:endParaRPr lang="en-US"/>
          </a:p>
        </p:txBody>
      </p:sp>
    </p:spTree>
    <p:extLst>
      <p:ext uri="{BB962C8B-B14F-4D97-AF65-F5344CB8AC3E}">
        <p14:creationId xmlns:p14="http://schemas.microsoft.com/office/powerpoint/2010/main" val="3971926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627005E-078F-4246-A208-ABA358E87E2B}" type="datetimeFigureOut">
              <a:rPr lang="en-US" smtClean="0"/>
              <a:t>10/14/2014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6A1DDFC-AC18-4CBA-8236-2F1E3B739593}" type="slidenum">
              <a:rPr lang="en-US" smtClean="0"/>
              <a:t>‹#›</a:t>
            </a:fld>
            <a:endParaRPr lang="en-US"/>
          </a:p>
        </p:txBody>
      </p:sp>
    </p:spTree>
    <p:extLst>
      <p:ext uri="{BB962C8B-B14F-4D97-AF65-F5344CB8AC3E}">
        <p14:creationId xmlns:p14="http://schemas.microsoft.com/office/powerpoint/2010/main" val="25033769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7"/>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627005E-078F-4246-A208-ABA358E87E2B}" type="datetimeFigureOut">
              <a:rPr lang="en-US" smtClean="0"/>
              <a:t>10/14/2014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6A1DDFC-AC18-4CBA-8236-2F1E3B739593}" type="slidenum">
              <a:rPr lang="en-US" smtClean="0"/>
              <a:t>‹#›</a:t>
            </a:fld>
            <a:endParaRPr lang="en-US"/>
          </a:p>
        </p:txBody>
      </p:sp>
    </p:spTree>
    <p:extLst>
      <p:ext uri="{BB962C8B-B14F-4D97-AF65-F5344CB8AC3E}">
        <p14:creationId xmlns:p14="http://schemas.microsoft.com/office/powerpoint/2010/main" val="30507907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627005E-078F-4246-A208-ABA358E87E2B}" type="datetimeFigureOut">
              <a:rPr lang="en-US" smtClean="0"/>
              <a:t>10/14/2014</a:t>
            </a:fld>
            <a:endParaRPr lang="en-US"/>
          </a:p>
        </p:txBody>
      </p:sp>
      <p:sp>
        <p:nvSpPr>
          <p:cNvPr id="5" name="Footer Placeholder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A1DDFC-AC18-4CBA-8236-2F1E3B739593}" type="slidenum">
              <a:rPr lang="en-US" smtClean="0"/>
              <a:t>‹#›</a:t>
            </a:fld>
            <a:endParaRPr lang="en-US"/>
          </a:p>
        </p:txBody>
      </p:sp>
    </p:spTree>
    <p:extLst>
      <p:ext uri="{BB962C8B-B14F-4D97-AF65-F5344CB8AC3E}">
        <p14:creationId xmlns:p14="http://schemas.microsoft.com/office/powerpoint/2010/main" val="1726539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Weil </a:t>
            </a:r>
            <a:r>
              <a:rPr lang="en-US" dirty="0" err="1" smtClean="0"/>
              <a:t>Notizen</a:t>
            </a:r>
            <a:endParaRPr lang="en-US"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37218654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err="1" smtClean="0"/>
              <a:t>Lesen</a:t>
            </a:r>
            <a:r>
              <a:rPr lang="en-US" dirty="0" smtClean="0"/>
              <a:t> </a:t>
            </a:r>
            <a:r>
              <a:rPr lang="en-US" dirty="0" err="1" smtClean="0"/>
              <a:t>Sie</a:t>
            </a:r>
            <a:r>
              <a:rPr lang="en-US" dirty="0" smtClean="0"/>
              <a:t> die Geschichte!</a:t>
            </a:r>
            <a:endParaRPr lang="en-US" dirty="0"/>
          </a:p>
        </p:txBody>
      </p:sp>
      <p:sp>
        <p:nvSpPr>
          <p:cNvPr id="3" name="Content Placeholder 2"/>
          <p:cNvSpPr>
            <a:spLocks noGrp="1"/>
          </p:cNvSpPr>
          <p:nvPr>
            <p:ph idx="1"/>
          </p:nvPr>
        </p:nvSpPr>
        <p:spPr>
          <a:xfrm>
            <a:off x="838200" y="1690690"/>
            <a:ext cx="10515600" cy="4351338"/>
          </a:xfrm>
        </p:spPr>
        <p:txBody>
          <a:bodyPr>
            <a:normAutofit lnSpcReduction="10000"/>
          </a:bodyPr>
          <a:lstStyle/>
          <a:p>
            <a:pPr marL="0" indent="0">
              <a:lnSpc>
                <a:spcPct val="150000"/>
              </a:lnSpc>
              <a:buNone/>
            </a:pPr>
            <a:r>
              <a:rPr lang="de-DE" dirty="0" smtClean="0"/>
              <a:t>Es </a:t>
            </a:r>
            <a:r>
              <a:rPr lang="de-DE" dirty="0"/>
              <a:t>gibt einen Mann. Er heißt Frank. Er ist nett. Es gibt eine Frau. Sie heißt Anna. Sie ist auch nett. Frank hat </a:t>
            </a:r>
            <a:r>
              <a:rPr lang="de-DE" dirty="0" smtClean="0"/>
              <a:t>einen </a:t>
            </a:r>
            <a:r>
              <a:rPr lang="de-DE" dirty="0"/>
              <a:t>Fisch und Anna hat eine Katze. Anna geht zu Franks Haus und bringt ihre Katze mit. Annas Katze sieht Franks Fisch und springt auf dem Tisch. Anna und Frank schreien laut, „Nein!“ Die Katze isst den Fisch. Frank wirft die Katze auf dem Fußboden, weil er wütend ist. Anna schlägt Franks Kopf, weil er ihre Katze wirft. Sie weint und geht schnell weg mit ihre Katze nach Hause.</a:t>
            </a:r>
          </a:p>
          <a:p>
            <a:pPr marL="0" indent="0">
              <a:lnSpc>
                <a:spcPct val="150000"/>
              </a:lnSpc>
              <a:buNone/>
            </a:pPr>
            <a:endParaRPr lang="en-US" dirty="0"/>
          </a:p>
        </p:txBody>
      </p:sp>
    </p:spTree>
    <p:extLst>
      <p:ext uri="{BB962C8B-B14F-4D97-AF65-F5344CB8AC3E}">
        <p14:creationId xmlns:p14="http://schemas.microsoft.com/office/powerpoint/2010/main" val="27841346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Weil </a:t>
            </a:r>
            <a:r>
              <a:rPr lang="en-US" dirty="0" err="1" smtClean="0"/>
              <a:t>Notizen</a:t>
            </a:r>
            <a:endParaRPr lang="en-US" dirty="0"/>
          </a:p>
        </p:txBody>
      </p:sp>
      <p:sp>
        <p:nvSpPr>
          <p:cNvPr id="3" name="Content Placeholder 2"/>
          <p:cNvSpPr>
            <a:spLocks noGrp="1"/>
          </p:cNvSpPr>
          <p:nvPr>
            <p:ph idx="1"/>
          </p:nvPr>
        </p:nvSpPr>
        <p:spPr>
          <a:xfrm>
            <a:off x="1676400" y="1417641"/>
            <a:ext cx="8839200" cy="4525963"/>
          </a:xfrm>
        </p:spPr>
        <p:txBody>
          <a:bodyPr/>
          <a:lstStyle/>
          <a:p>
            <a:pPr marL="0" indent="0">
              <a:lnSpc>
                <a:spcPct val="150000"/>
              </a:lnSpc>
              <a:buNone/>
            </a:pPr>
            <a:r>
              <a:rPr lang="en-US" i="1" dirty="0" smtClean="0"/>
              <a:t>Weil</a:t>
            </a:r>
            <a:r>
              <a:rPr lang="en-US" dirty="0" smtClean="0"/>
              <a:t> = because</a:t>
            </a:r>
          </a:p>
          <a:p>
            <a:pPr lvl="1">
              <a:lnSpc>
                <a:spcPct val="150000"/>
              </a:lnSpc>
            </a:pPr>
            <a:r>
              <a:rPr lang="en-US" dirty="0" smtClean="0"/>
              <a:t>This is a subordinating conjunction and moves the </a:t>
            </a:r>
            <a:r>
              <a:rPr lang="en-US" b="1" u="sng" dirty="0" smtClean="0"/>
              <a:t>conjugated verb</a:t>
            </a:r>
            <a:r>
              <a:rPr lang="en-US" dirty="0" smtClean="0"/>
              <a:t> to the end of the sentence (in the dependent clause).</a:t>
            </a:r>
          </a:p>
          <a:p>
            <a:pPr marL="0" indent="0">
              <a:lnSpc>
                <a:spcPct val="150000"/>
              </a:lnSpc>
              <a:buNone/>
            </a:pPr>
            <a:r>
              <a:rPr lang="en-US" dirty="0" err="1" smtClean="0"/>
              <a:t>Zum</a:t>
            </a:r>
            <a:r>
              <a:rPr lang="en-US" dirty="0" smtClean="0"/>
              <a:t> </a:t>
            </a:r>
            <a:r>
              <a:rPr lang="en-US" dirty="0" err="1" smtClean="0"/>
              <a:t>Beispiel</a:t>
            </a:r>
            <a:r>
              <a:rPr lang="en-US" dirty="0" smtClean="0"/>
              <a:t>:</a:t>
            </a:r>
          </a:p>
          <a:p>
            <a:pPr>
              <a:lnSpc>
                <a:spcPct val="150000"/>
              </a:lnSpc>
            </a:pPr>
            <a:r>
              <a:rPr lang="en-US" dirty="0" smtClean="0"/>
              <a:t>Frank </a:t>
            </a:r>
            <a:r>
              <a:rPr lang="en-US" b="1" u="sng" dirty="0" err="1" smtClean="0"/>
              <a:t>wirft</a:t>
            </a:r>
            <a:r>
              <a:rPr lang="en-US" dirty="0" smtClean="0"/>
              <a:t> die </a:t>
            </a:r>
            <a:r>
              <a:rPr lang="en-US" dirty="0" err="1" smtClean="0"/>
              <a:t>Katze</a:t>
            </a:r>
            <a:r>
              <a:rPr lang="en-US" dirty="0" smtClean="0"/>
              <a:t>, </a:t>
            </a:r>
            <a:r>
              <a:rPr lang="en-US" dirty="0" err="1" smtClean="0"/>
              <a:t>weil</a:t>
            </a:r>
            <a:r>
              <a:rPr lang="en-US" dirty="0" smtClean="0"/>
              <a:t> </a:t>
            </a:r>
            <a:r>
              <a:rPr lang="en-US" dirty="0" err="1" smtClean="0"/>
              <a:t>er</a:t>
            </a:r>
            <a:r>
              <a:rPr lang="en-US" dirty="0" smtClean="0"/>
              <a:t> </a:t>
            </a:r>
            <a:r>
              <a:rPr lang="en-US" dirty="0" err="1" smtClean="0"/>
              <a:t>wütend</a:t>
            </a:r>
            <a:r>
              <a:rPr lang="en-US" dirty="0" smtClean="0"/>
              <a:t> </a:t>
            </a:r>
            <a:r>
              <a:rPr lang="en-US" b="1" u="sng" dirty="0" err="1" smtClean="0"/>
              <a:t>ist</a:t>
            </a:r>
            <a:r>
              <a:rPr lang="en-US" dirty="0" smtClean="0"/>
              <a:t>.</a:t>
            </a:r>
          </a:p>
          <a:p>
            <a:pPr>
              <a:lnSpc>
                <a:spcPct val="150000"/>
              </a:lnSpc>
            </a:pPr>
            <a:r>
              <a:rPr lang="en-US" dirty="0" smtClean="0"/>
              <a:t>Anna </a:t>
            </a:r>
            <a:r>
              <a:rPr lang="en-US" b="1" u="sng" dirty="0" err="1" smtClean="0"/>
              <a:t>schlägt</a:t>
            </a:r>
            <a:r>
              <a:rPr lang="en-US" dirty="0" smtClean="0"/>
              <a:t> Franks Kopf, </a:t>
            </a:r>
            <a:r>
              <a:rPr lang="en-US" dirty="0" err="1" smtClean="0"/>
              <a:t>weil</a:t>
            </a:r>
            <a:r>
              <a:rPr lang="en-US" dirty="0" smtClean="0"/>
              <a:t> </a:t>
            </a:r>
            <a:r>
              <a:rPr lang="en-US" dirty="0" err="1" smtClean="0"/>
              <a:t>er</a:t>
            </a:r>
            <a:r>
              <a:rPr lang="en-US" dirty="0" smtClean="0"/>
              <a:t> </a:t>
            </a:r>
            <a:r>
              <a:rPr lang="en-US" dirty="0" err="1" smtClean="0"/>
              <a:t>ihre</a:t>
            </a:r>
            <a:r>
              <a:rPr lang="en-US" dirty="0" smtClean="0"/>
              <a:t> </a:t>
            </a:r>
            <a:r>
              <a:rPr lang="en-US" dirty="0" err="1" smtClean="0"/>
              <a:t>Katze</a:t>
            </a:r>
            <a:r>
              <a:rPr lang="en-US" dirty="0" smtClean="0"/>
              <a:t> </a:t>
            </a:r>
            <a:r>
              <a:rPr lang="en-US" b="1" u="sng" dirty="0" err="1" smtClean="0"/>
              <a:t>wirft</a:t>
            </a:r>
            <a:r>
              <a:rPr lang="en-US" dirty="0" smtClean="0"/>
              <a:t>.</a:t>
            </a:r>
            <a:endParaRPr lang="en-US" dirty="0"/>
          </a:p>
        </p:txBody>
      </p:sp>
      <p:pic>
        <p:nvPicPr>
          <p:cNvPr id="5"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131708" y="326069"/>
            <a:ext cx="1995393" cy="17119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49175340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36582" y="338304"/>
            <a:ext cx="11018293" cy="5857780"/>
          </a:xfrm>
        </p:spPr>
        <p:txBody>
          <a:bodyPr>
            <a:normAutofit lnSpcReduction="10000"/>
          </a:bodyPr>
          <a:lstStyle/>
          <a:p>
            <a:r>
              <a:rPr lang="en-US" dirty="0"/>
              <a:t>To answer </a:t>
            </a:r>
            <a:r>
              <a:rPr lang="en-US" i="1" dirty="0" err="1"/>
              <a:t>Warum</a:t>
            </a:r>
            <a:r>
              <a:rPr lang="en-US" i="1" dirty="0"/>
              <a:t> </a:t>
            </a:r>
            <a:r>
              <a:rPr lang="en-US" dirty="0"/>
              <a:t>questions, you need to use </a:t>
            </a:r>
            <a:r>
              <a:rPr lang="en-US" i="1" dirty="0" err="1"/>
              <a:t>weil</a:t>
            </a:r>
            <a:r>
              <a:rPr lang="en-US" i="1" dirty="0"/>
              <a:t>.</a:t>
            </a:r>
          </a:p>
          <a:p>
            <a:pPr lvl="1"/>
            <a:r>
              <a:rPr lang="en-US" sz="2600" i="1" dirty="0"/>
              <a:t>5 Steps</a:t>
            </a:r>
          </a:p>
          <a:p>
            <a:pPr marL="1371600" lvl="2" indent="-457200">
              <a:buAutoNum type="arabicPeriod"/>
            </a:pPr>
            <a:r>
              <a:rPr lang="en-US" sz="2600" dirty="0"/>
              <a:t>Answer the question with a normal sentence.</a:t>
            </a:r>
          </a:p>
          <a:p>
            <a:pPr marL="1371600" lvl="2" indent="-457200">
              <a:buAutoNum type="arabicPeriod"/>
            </a:pPr>
            <a:r>
              <a:rPr lang="en-US" sz="2600" dirty="0"/>
              <a:t>Move the conjugated verb to the end of the sentence.</a:t>
            </a:r>
          </a:p>
          <a:p>
            <a:pPr marL="1371600" lvl="2" indent="-457200">
              <a:buAutoNum type="arabicPeriod"/>
            </a:pPr>
            <a:r>
              <a:rPr lang="en-US" sz="2600" dirty="0"/>
              <a:t>Restate the question in your answer (independent clause).</a:t>
            </a:r>
          </a:p>
          <a:p>
            <a:pPr marL="1371600" lvl="2" indent="-457200">
              <a:buAutoNum type="arabicPeriod"/>
            </a:pPr>
            <a:r>
              <a:rPr lang="en-US" sz="2600" dirty="0"/>
              <a:t>Add a comma and </a:t>
            </a:r>
            <a:r>
              <a:rPr lang="en-US" sz="2600" i="1" dirty="0" err="1"/>
              <a:t>weil</a:t>
            </a:r>
            <a:r>
              <a:rPr lang="en-US" sz="2600" i="1" dirty="0"/>
              <a:t>.</a:t>
            </a:r>
          </a:p>
          <a:p>
            <a:pPr marL="1371600" lvl="2" indent="-457200">
              <a:buAutoNum type="arabicPeriod"/>
            </a:pPr>
            <a:r>
              <a:rPr lang="en-US" sz="2600" dirty="0"/>
              <a:t>Write your answer with the moved verb after </a:t>
            </a:r>
            <a:r>
              <a:rPr lang="en-US" sz="2600" i="1" dirty="0" err="1"/>
              <a:t>weil</a:t>
            </a:r>
            <a:r>
              <a:rPr lang="en-US" sz="2600" i="1" dirty="0"/>
              <a:t> </a:t>
            </a:r>
            <a:r>
              <a:rPr lang="en-US" sz="2600" dirty="0"/>
              <a:t>(dependent clause).</a:t>
            </a:r>
          </a:p>
          <a:p>
            <a:pPr marL="0" indent="0">
              <a:lnSpc>
                <a:spcPct val="150000"/>
              </a:lnSpc>
              <a:buNone/>
            </a:pPr>
            <a:r>
              <a:rPr lang="de-DE" dirty="0" smtClean="0"/>
              <a:t>Warum ist Frank wütend?</a:t>
            </a:r>
          </a:p>
          <a:p>
            <a:pPr marL="514350" indent="-514350">
              <a:lnSpc>
                <a:spcPct val="220000"/>
              </a:lnSpc>
              <a:buAutoNum type="arabicPeriod"/>
            </a:pPr>
            <a:r>
              <a:rPr lang="de-DE" dirty="0" smtClean="0"/>
              <a:t>Annas Katze isst Franks Fisch.</a:t>
            </a:r>
          </a:p>
          <a:p>
            <a:pPr marL="514350" indent="-514350">
              <a:lnSpc>
                <a:spcPct val="220000"/>
              </a:lnSpc>
              <a:buAutoNum type="arabicPeriod"/>
            </a:pPr>
            <a:r>
              <a:rPr lang="de-DE" dirty="0" smtClean="0"/>
              <a:t>Frank ist wütend</a:t>
            </a:r>
            <a:endParaRPr lang="de-DE" dirty="0"/>
          </a:p>
        </p:txBody>
      </p:sp>
      <p:sp>
        <p:nvSpPr>
          <p:cNvPr id="28" name="Rectangle 27"/>
          <p:cNvSpPr/>
          <p:nvPr/>
        </p:nvSpPr>
        <p:spPr>
          <a:xfrm>
            <a:off x="3573140" y="3740717"/>
            <a:ext cx="458780" cy="523220"/>
          </a:xfrm>
          <a:prstGeom prst="rect">
            <a:avLst/>
          </a:prstGeom>
        </p:spPr>
        <p:txBody>
          <a:bodyPr wrap="none">
            <a:spAutoFit/>
          </a:bodyPr>
          <a:lstStyle/>
          <a:p>
            <a:r>
              <a:rPr lang="en-US" sz="2800" dirty="0">
                <a:solidFill>
                  <a:prstClr val="black"/>
                </a:solidFill>
              </a:rPr>
              <a:t>2.</a:t>
            </a:r>
            <a:endParaRPr lang="en-US" dirty="0"/>
          </a:p>
        </p:txBody>
      </p:sp>
      <p:sp>
        <p:nvSpPr>
          <p:cNvPr id="30" name="Rectangle 29"/>
          <p:cNvSpPr/>
          <p:nvPr/>
        </p:nvSpPr>
        <p:spPr>
          <a:xfrm>
            <a:off x="2454758" y="5544869"/>
            <a:ext cx="458780" cy="523220"/>
          </a:xfrm>
          <a:prstGeom prst="rect">
            <a:avLst/>
          </a:prstGeom>
        </p:spPr>
        <p:txBody>
          <a:bodyPr wrap="none">
            <a:spAutoFit/>
          </a:bodyPr>
          <a:lstStyle/>
          <a:p>
            <a:r>
              <a:rPr lang="en-US" sz="2800" dirty="0">
                <a:solidFill>
                  <a:prstClr val="black"/>
                </a:solidFill>
              </a:rPr>
              <a:t>3.</a:t>
            </a:r>
            <a:endParaRPr lang="en-US" dirty="0"/>
          </a:p>
        </p:txBody>
      </p:sp>
      <p:sp>
        <p:nvSpPr>
          <p:cNvPr id="31" name="Rectangle 30"/>
          <p:cNvSpPr/>
          <p:nvPr/>
        </p:nvSpPr>
        <p:spPr>
          <a:xfrm>
            <a:off x="4188228" y="5548673"/>
            <a:ext cx="458780" cy="523220"/>
          </a:xfrm>
          <a:prstGeom prst="rect">
            <a:avLst/>
          </a:prstGeom>
        </p:spPr>
        <p:txBody>
          <a:bodyPr wrap="none">
            <a:spAutoFit/>
          </a:bodyPr>
          <a:lstStyle/>
          <a:p>
            <a:r>
              <a:rPr lang="en-US" sz="2800" dirty="0">
                <a:solidFill>
                  <a:prstClr val="black"/>
                </a:solidFill>
              </a:rPr>
              <a:t>4.</a:t>
            </a:r>
            <a:endParaRPr lang="en-US" dirty="0"/>
          </a:p>
        </p:txBody>
      </p:sp>
      <p:sp>
        <p:nvSpPr>
          <p:cNvPr id="32" name="Rectangle 31"/>
          <p:cNvSpPr/>
          <p:nvPr/>
        </p:nvSpPr>
        <p:spPr>
          <a:xfrm>
            <a:off x="6450646" y="5546420"/>
            <a:ext cx="458780" cy="523220"/>
          </a:xfrm>
          <a:prstGeom prst="rect">
            <a:avLst/>
          </a:prstGeom>
        </p:spPr>
        <p:txBody>
          <a:bodyPr wrap="none">
            <a:spAutoFit/>
          </a:bodyPr>
          <a:lstStyle/>
          <a:p>
            <a:r>
              <a:rPr lang="en-US" sz="2800" dirty="0">
                <a:solidFill>
                  <a:prstClr val="black"/>
                </a:solidFill>
              </a:rPr>
              <a:t>5</a:t>
            </a:r>
            <a:r>
              <a:rPr lang="en-US" sz="2800" dirty="0">
                <a:solidFill>
                  <a:prstClr val="black"/>
                </a:solidFill>
              </a:rPr>
              <a:t>.</a:t>
            </a:r>
            <a:endParaRPr lang="en-US" dirty="0"/>
          </a:p>
        </p:txBody>
      </p:sp>
      <p:sp>
        <p:nvSpPr>
          <p:cNvPr id="36" name="Oval 35"/>
          <p:cNvSpPr/>
          <p:nvPr/>
        </p:nvSpPr>
        <p:spPr>
          <a:xfrm>
            <a:off x="3347243" y="4188668"/>
            <a:ext cx="533400" cy="457200"/>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7" name="Curved Connector 36"/>
          <p:cNvCxnSpPr/>
          <p:nvPr/>
        </p:nvCxnSpPr>
        <p:spPr>
          <a:xfrm rot="16200000" flipH="1">
            <a:off x="4806851" y="3222056"/>
            <a:ext cx="161645" cy="2211715"/>
          </a:xfrm>
          <a:prstGeom prst="curvedConnector4">
            <a:avLst>
              <a:gd name="adj1" fmla="val -141421"/>
              <a:gd name="adj2" fmla="val 100345"/>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flipV="1">
            <a:off x="1554629" y="5620442"/>
            <a:ext cx="2337221" cy="11166"/>
          </a:xfrm>
          <a:prstGeom prst="line">
            <a:avLst/>
          </a:prstGeom>
          <a:ln w="285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flipV="1">
            <a:off x="4792250" y="5637783"/>
            <a:ext cx="4251960" cy="79"/>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sp>
        <p:nvSpPr>
          <p:cNvPr id="42" name="Rectangle 41"/>
          <p:cNvSpPr/>
          <p:nvPr/>
        </p:nvSpPr>
        <p:spPr>
          <a:xfrm>
            <a:off x="3955854" y="5180659"/>
            <a:ext cx="836396" cy="457200"/>
          </a:xfrm>
          <a:prstGeom prst="rect">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3901261" y="5193796"/>
            <a:ext cx="1032719" cy="523220"/>
          </a:xfrm>
          <a:prstGeom prst="rect">
            <a:avLst/>
          </a:prstGeom>
        </p:spPr>
        <p:txBody>
          <a:bodyPr wrap="none">
            <a:spAutoFit/>
          </a:bodyPr>
          <a:lstStyle/>
          <a:p>
            <a:r>
              <a:rPr lang="de-DE" sz="2800" dirty="0" smtClean="0">
                <a:solidFill>
                  <a:prstClr val="black"/>
                </a:solidFill>
              </a:rPr>
              <a:t>, weil </a:t>
            </a:r>
            <a:endParaRPr lang="de-DE" dirty="0"/>
          </a:p>
        </p:txBody>
      </p:sp>
      <p:sp>
        <p:nvSpPr>
          <p:cNvPr id="49" name="Rectangle 48"/>
          <p:cNvSpPr/>
          <p:nvPr/>
        </p:nvSpPr>
        <p:spPr>
          <a:xfrm>
            <a:off x="4792250" y="4812803"/>
            <a:ext cx="4435766" cy="898066"/>
          </a:xfrm>
          <a:prstGeom prst="rect">
            <a:avLst/>
          </a:prstGeom>
        </p:spPr>
        <p:txBody>
          <a:bodyPr wrap="none">
            <a:spAutoFit/>
          </a:bodyPr>
          <a:lstStyle/>
          <a:p>
            <a:pPr lvl="0">
              <a:lnSpc>
                <a:spcPct val="220000"/>
              </a:lnSpc>
              <a:spcBef>
                <a:spcPct val="20000"/>
              </a:spcBef>
            </a:pPr>
            <a:r>
              <a:rPr lang="de-DE" sz="2800" dirty="0" smtClean="0">
                <a:solidFill>
                  <a:prstClr val="black"/>
                </a:solidFill>
              </a:rPr>
              <a:t>Annas Katze Franks Fisch isst.</a:t>
            </a:r>
            <a:endParaRPr lang="de-DE" sz="2800" dirty="0">
              <a:solidFill>
                <a:prstClr val="black"/>
              </a:solidFill>
            </a:endParaRPr>
          </a:p>
        </p:txBody>
      </p:sp>
      <p:sp>
        <p:nvSpPr>
          <p:cNvPr id="51" name="Oval 50"/>
          <p:cNvSpPr/>
          <p:nvPr/>
        </p:nvSpPr>
        <p:spPr>
          <a:xfrm>
            <a:off x="1603618" y="1617678"/>
            <a:ext cx="153980" cy="1524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Oval 51"/>
          <p:cNvSpPr/>
          <p:nvPr/>
        </p:nvSpPr>
        <p:spPr>
          <a:xfrm>
            <a:off x="1603618" y="1975512"/>
            <a:ext cx="153980" cy="152400"/>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Oval 52"/>
          <p:cNvSpPr/>
          <p:nvPr/>
        </p:nvSpPr>
        <p:spPr>
          <a:xfrm>
            <a:off x="1603618" y="2356512"/>
            <a:ext cx="153980" cy="152400"/>
          </a:xfrm>
          <a:prstGeom prst="ellipse">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Oval 53"/>
          <p:cNvSpPr/>
          <p:nvPr/>
        </p:nvSpPr>
        <p:spPr>
          <a:xfrm>
            <a:off x="1603618" y="2714958"/>
            <a:ext cx="153980" cy="152400"/>
          </a:xfrm>
          <a:prstGeom prst="ellipse">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Oval 54"/>
          <p:cNvSpPr/>
          <p:nvPr/>
        </p:nvSpPr>
        <p:spPr>
          <a:xfrm>
            <a:off x="1603618" y="1236678"/>
            <a:ext cx="153980" cy="1524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2380226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6"/>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7"/>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8"/>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0"/>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1"/>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42"/>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47"/>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2"/>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40"/>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4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p:bldP spid="30" grpId="0"/>
      <p:bldP spid="31" grpId="0"/>
      <p:bldP spid="32" grpId="0"/>
      <p:bldP spid="36" grpId="0" animBg="1"/>
      <p:bldP spid="42" grpId="0" animBg="1"/>
      <p:bldP spid="47" grpId="0"/>
      <p:bldP spid="49"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12</TotalTime>
  <Words>265</Words>
  <Application>Microsoft Office PowerPoint</Application>
  <PresentationFormat>Widescreen</PresentationFormat>
  <Paragraphs>28</Paragraphs>
  <Slides>4</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Calibri Light</vt:lpstr>
      <vt:lpstr>Office Theme</vt:lpstr>
      <vt:lpstr>Weil Notizen</vt:lpstr>
      <vt:lpstr>Lesen Sie die Geschichte!</vt:lpstr>
      <vt:lpstr>Weil Notizen</vt:lpstr>
      <vt:lpstr>PowerPoint Presentation</vt:lpstr>
    </vt:vector>
  </TitlesOfParts>
  <Company>Washoe County School District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Weil Notizen</dc:title>
  <dc:creator>Young, Rebecca</dc:creator>
  <cp:lastModifiedBy>Young, Rebecca</cp:lastModifiedBy>
  <cp:revision>2</cp:revision>
  <dcterms:created xsi:type="dcterms:W3CDTF">2014-10-14T16:16:37Z</dcterms:created>
  <dcterms:modified xsi:type="dcterms:W3CDTF">2014-10-14T16:28:56Z</dcterms:modified>
</cp:coreProperties>
</file>